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3" r:id="rId2"/>
    <p:sldId id="310" r:id="rId3"/>
    <p:sldId id="298" r:id="rId4"/>
    <p:sldId id="319" r:id="rId5"/>
    <p:sldId id="294" r:id="rId6"/>
    <p:sldId id="325" r:id="rId7"/>
    <p:sldId id="326" r:id="rId8"/>
    <p:sldId id="327" r:id="rId9"/>
    <p:sldId id="328" r:id="rId10"/>
    <p:sldId id="329" r:id="rId11"/>
    <p:sldId id="330" r:id="rId12"/>
    <p:sldId id="331" r:id="rId13"/>
    <p:sldId id="332" r:id="rId14"/>
    <p:sldId id="292" r:id="rId15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2E2C"/>
    <a:srgbClr val="F0D5D4"/>
    <a:srgbClr val="F6E7E6"/>
    <a:srgbClr val="EECFCE"/>
    <a:srgbClr val="FDDFC7"/>
    <a:srgbClr val="CA8218"/>
    <a:srgbClr val="EBC8C7"/>
    <a:srgbClr val="C5615F"/>
    <a:srgbClr val="C15653"/>
    <a:srgbClr val="7F2F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06" autoAdjust="0"/>
    <p:restoredTop sz="93198" autoAdjust="0"/>
  </p:normalViewPr>
  <p:slideViewPr>
    <p:cSldViewPr>
      <p:cViewPr>
        <p:scale>
          <a:sx n="100" d="100"/>
          <a:sy n="100" d="100"/>
        </p:scale>
        <p:origin x="-1266" y="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6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B005AB-573E-4052-92A2-0D4841D7FA75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72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6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B6A6B7-BA39-4E41-9DF1-E7FBD87C15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5458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35038" y="744538"/>
            <a:ext cx="4930775" cy="36988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Rectangle 3"/>
          <p:cNvSpPr>
            <a:spLocks noGrp="1"/>
          </p:cNvSpPr>
          <p:nvPr>
            <p:ph type="body" idx="1"/>
          </p:nvPr>
        </p:nvSpPr>
        <p:spPr>
          <a:xfrm>
            <a:off x="677863" y="4689478"/>
            <a:ext cx="5441950" cy="4441825"/>
          </a:xfrm>
          <a:noFill/>
          <a:ln/>
        </p:spPr>
        <p:txBody>
          <a:bodyPr lIns="92388" tIns="46195" rIns="92388" bIns="46195"/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indent="429304" algn="just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885C0C-5594-452C-9698-F0EF1C087356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indent="429304" algn="just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885C0C-5594-452C-9698-F0EF1C087356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indent="429304" algn="just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885C0C-5594-452C-9698-F0EF1C087356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indent="429304" algn="just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885C0C-5594-452C-9698-F0EF1C087356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ru-RU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indent="429255" algn="just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885C0C-5594-452C-9698-F0EF1C087356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indent="429369" algn="just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885C0C-5594-452C-9698-F0EF1C087356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indent="429369" algn="just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885C0C-5594-452C-9698-F0EF1C087356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7100" y="738188"/>
            <a:ext cx="4941888" cy="37052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xfrm>
            <a:off x="681038" y="4689242"/>
            <a:ext cx="5435600" cy="4446097"/>
          </a:xfrm>
          <a:noFill/>
        </p:spPr>
        <p:txBody>
          <a:bodyPr wrap="square" lIns="91912" tIns="45954" rIns="91912" bIns="45954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18436" name="Номер слайда 3"/>
          <p:cNvSpPr txBox="1">
            <a:spLocks noGrp="1"/>
          </p:cNvSpPr>
          <p:nvPr/>
        </p:nvSpPr>
        <p:spPr bwMode="auto">
          <a:xfrm>
            <a:off x="3849688" y="9380064"/>
            <a:ext cx="2946400" cy="4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12" tIns="45954" rIns="91912" bIns="45954" anchor="b"/>
          <a:lstStyle/>
          <a:p>
            <a:pPr algn="r" defTabSz="917575"/>
            <a:fld id="{27108E62-30D6-4AED-A4B3-4E451DC52925}" type="slidenum">
              <a:rPr lang="ru-RU" sz="1200">
                <a:latin typeface="Calibri" pitchFamily="34" charset="0"/>
              </a:rPr>
              <a:pPr algn="r" defTabSz="917575"/>
              <a:t>4</a:t>
            </a:fld>
            <a:endParaRPr 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indent="429369" algn="just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885C0C-5594-452C-9698-F0EF1C087356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indent="429369" algn="just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885C0C-5594-452C-9698-F0EF1C087356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indent="429304" algn="just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885C0C-5594-452C-9698-F0EF1C087356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indent="429304" algn="just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885C0C-5594-452C-9698-F0EF1C087356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indent="429304" algn="just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885C0C-5594-452C-9698-F0EF1C087356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3B9A0-1A46-4407-8B16-5E56CFABEB6B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CE2ED-FC19-44A9-920D-9A6A2931CB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3B9A0-1A46-4407-8B16-5E56CFABEB6B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CE2ED-FC19-44A9-920D-9A6A2931CB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3B9A0-1A46-4407-8B16-5E56CFABEB6B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CE2ED-FC19-44A9-920D-9A6A2931CB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3B9A0-1A46-4407-8B16-5E56CFABEB6B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CE2ED-FC19-44A9-920D-9A6A2931CB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3B9A0-1A46-4407-8B16-5E56CFABEB6B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CE2ED-FC19-44A9-920D-9A6A2931CB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3B9A0-1A46-4407-8B16-5E56CFABEB6B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CE2ED-FC19-44A9-920D-9A6A2931CB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3B9A0-1A46-4407-8B16-5E56CFABEB6B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CE2ED-FC19-44A9-920D-9A6A2931CB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3B9A0-1A46-4407-8B16-5E56CFABEB6B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CE2ED-FC19-44A9-920D-9A6A2931CB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3B9A0-1A46-4407-8B16-5E56CFABEB6B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CE2ED-FC19-44A9-920D-9A6A2931CB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3B9A0-1A46-4407-8B16-5E56CFABEB6B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CE2ED-FC19-44A9-920D-9A6A2931CB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3B9A0-1A46-4407-8B16-5E56CFABEB6B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CE2ED-FC19-44A9-920D-9A6A2931CB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3B9A0-1A46-4407-8B16-5E56CFABEB6B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CE2ED-FC19-44A9-920D-9A6A2931CB9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Номер слайда 5"/>
          <p:cNvSpPr txBox="1">
            <a:spLocks noGrp="1"/>
          </p:cNvSpPr>
          <p:nvPr/>
        </p:nvSpPr>
        <p:spPr bwMode="auto">
          <a:xfrm>
            <a:off x="8532813" y="6526213"/>
            <a:ext cx="40481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C5D1BC26-FD0C-4AA9-AF07-02B3BB6C41F0}" type="slidenum">
              <a:rPr lang="ru-RU" sz="1200" b="1">
                <a:solidFill>
                  <a:schemeClr val="accent2"/>
                </a:solidFill>
                <a:latin typeface="Calibri" pitchFamily="34" charset="0"/>
              </a:rPr>
              <a:pPr algn="r"/>
              <a:t>1</a:t>
            </a:fld>
            <a:endParaRPr lang="ru-RU" sz="1200" b="1" dirty="0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2051" name="Oval 6"/>
          <p:cNvSpPr>
            <a:spLocks noChangeArrowheads="1"/>
          </p:cNvSpPr>
          <p:nvPr/>
        </p:nvSpPr>
        <p:spPr bwMode="auto">
          <a:xfrm>
            <a:off x="8567738" y="6354763"/>
            <a:ext cx="576262" cy="503237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 dirty="0">
              <a:latin typeface="Calibri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1196752"/>
            <a:ext cx="2268488" cy="241742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2000"/>
                </a:schemeClr>
              </a:gs>
              <a:gs pos="50000">
                <a:schemeClr val="accent1">
                  <a:tint val="44500"/>
                  <a:satMod val="160000"/>
                  <a:alpha val="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0"/>
          </a:gradFill>
          <a:ln w="9525">
            <a:gradFill>
              <a:gsLst>
                <a:gs pos="0">
                  <a:schemeClr val="accent1">
                    <a:tint val="66000"/>
                    <a:satMod val="160000"/>
                    <a:alpha val="2000"/>
                  </a:schemeClr>
                </a:gs>
                <a:gs pos="50000">
                  <a:schemeClr val="accent1">
                    <a:tint val="44500"/>
                    <a:satMod val="160000"/>
                    <a:alpha val="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  <a:miter lim="800000"/>
            <a:headEnd/>
            <a:tailEnd/>
          </a:ln>
          <a:effectLst/>
        </p:spPr>
      </p:pic>
      <p:sp>
        <p:nvSpPr>
          <p:cNvPr id="2053" name="Text Box 6"/>
          <p:cNvSpPr txBox="1">
            <a:spLocks noChangeArrowheads="1"/>
          </p:cNvSpPr>
          <p:nvPr/>
        </p:nvSpPr>
        <p:spPr bwMode="auto">
          <a:xfrm>
            <a:off x="0" y="436563"/>
            <a:ext cx="914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dirty="0">
                <a:solidFill>
                  <a:srgbClr val="E55427"/>
                </a:solidFill>
                <a:latin typeface="Calibri" pitchFamily="34" charset="0"/>
              </a:rPr>
              <a:t>МИНИСТЕРСТВО СЕЛЬСКОГО ХОЗЯЙСТВА</a:t>
            </a:r>
            <a:r>
              <a:rPr lang="en-US" sz="2000" b="1" dirty="0">
                <a:solidFill>
                  <a:srgbClr val="E55427"/>
                </a:solidFill>
                <a:latin typeface="Calibri" pitchFamily="34" charset="0"/>
              </a:rPr>
              <a:t>  </a:t>
            </a:r>
            <a:r>
              <a:rPr lang="ru-RU" sz="2000" b="1" dirty="0">
                <a:solidFill>
                  <a:srgbClr val="E55427"/>
                </a:solidFill>
                <a:latin typeface="Calibri" pitchFamily="34" charset="0"/>
              </a:rPr>
              <a:t>РОССИЙСКОЙ ФЕДЕРАЦИИ </a:t>
            </a:r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250825" y="4149080"/>
            <a:ext cx="8569325" cy="2096145"/>
          </a:xfrm>
          <a:prstGeom prst="roundRect">
            <a:avLst>
              <a:gd name="adj" fmla="val 16667"/>
            </a:avLst>
          </a:prstGeom>
          <a:solidFill>
            <a:srgbClr val="E55427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14000"/>
              </a:lnSpc>
              <a:defRPr/>
            </a:pPr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ГОСУДАРСТВЕННАЯ ПРОГРАММА</a:t>
            </a:r>
          </a:p>
          <a:p>
            <a:pPr algn="ctr">
              <a:lnSpc>
                <a:spcPct val="114000"/>
              </a:lnSpc>
              <a:defRPr/>
            </a:pPr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РАЗВИТИЯ СЕЛЬСКОГО ХОЗЯЙСТВА И РЕГУЛИРОВАНИЯ РЫНКОВ </a:t>
            </a:r>
          </a:p>
          <a:p>
            <a:pPr algn="ctr">
              <a:lnSpc>
                <a:spcPct val="114000"/>
              </a:lnSpc>
              <a:defRPr/>
            </a:pPr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СЕЛЬСКОХОЗЯЙСТВЕННОЙ ПРОДУКЦИИ, СЫРЬЯ И ПРОДОВОЛЬСТВИЯ </a:t>
            </a:r>
            <a:endParaRPr lang="en-US" sz="1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14000"/>
              </a:lnSpc>
              <a:defRPr/>
            </a:pPr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 2013 – 2020 ГОДЫ </a:t>
            </a:r>
          </a:p>
          <a:p>
            <a:pPr algn="ctr">
              <a:defRPr/>
            </a:pPr>
            <a:endParaRPr lang="ru-RU" sz="1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sz="1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(УТВЕРЖДЕНА ПОСТАНОВЛЕНИЕМ ПРАВИТЕЛЬСТВА РОССИЙСКОЙ ФЕДЕРАЦИИ ОТ 15 АПРЕЛЯ 2014 Г. № 315)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г. Москва, 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2014 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г.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467544" y="5733256"/>
            <a:ext cx="8135937" cy="0"/>
          </a:xfrm>
          <a:prstGeom prst="line">
            <a:avLst/>
          </a:prstGeom>
          <a:ln w="254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Скругленный прямоугольник 50"/>
          <p:cNvSpPr/>
          <p:nvPr/>
        </p:nvSpPr>
        <p:spPr>
          <a:xfrm>
            <a:off x="177552" y="4559300"/>
            <a:ext cx="8789551" cy="1533997"/>
          </a:xfrm>
          <a:prstGeom prst="roundRect">
            <a:avLst>
              <a:gd name="adj" fmla="val 11638"/>
            </a:avLst>
          </a:prstGeom>
          <a:solidFill>
            <a:schemeClr val="bg1">
              <a:lumMod val="95000"/>
            </a:schemeClr>
          </a:solidFill>
          <a:ln w="19050">
            <a:solidFill>
              <a:srgbClr val="77933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168676" y="866775"/>
            <a:ext cx="8798428" cy="3457575"/>
          </a:xfrm>
          <a:prstGeom prst="roundRect">
            <a:avLst>
              <a:gd name="adj" fmla="val 4316"/>
            </a:avLst>
          </a:prstGeom>
          <a:solidFill>
            <a:schemeClr val="bg1">
              <a:lumMod val="95000"/>
            </a:schemeClr>
          </a:solidFill>
          <a:ln w="19050">
            <a:solidFill>
              <a:srgbClr val="E46C0A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7" name="Блок-схема: альтернативный процесс 26"/>
          <p:cNvSpPr/>
          <p:nvPr/>
        </p:nvSpPr>
        <p:spPr>
          <a:xfrm>
            <a:off x="1475656" y="764704"/>
            <a:ext cx="6191250" cy="215900"/>
          </a:xfrm>
          <a:prstGeom prst="flowChartAlternateProcess">
            <a:avLst/>
          </a:prstGeom>
          <a:solidFill>
            <a:srgbClr val="F4740A"/>
          </a:solidFill>
          <a:ln w="19050">
            <a:solidFill>
              <a:srgbClr val="E46C0A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МЕРОПРИЯТИЯ</a:t>
            </a:r>
          </a:p>
        </p:txBody>
      </p:sp>
      <p:sp>
        <p:nvSpPr>
          <p:cNvPr id="43" name="AutoShape 3"/>
          <p:cNvSpPr>
            <a:spLocks noChangeArrowheads="1"/>
          </p:cNvSpPr>
          <p:nvPr/>
        </p:nvSpPr>
        <p:spPr bwMode="auto">
          <a:xfrm>
            <a:off x="145604" y="116631"/>
            <a:ext cx="8858250" cy="576000"/>
          </a:xfrm>
          <a:prstGeom prst="roundRect">
            <a:avLst>
              <a:gd name="adj" fmla="val 16667"/>
            </a:avLst>
          </a:prstGeom>
          <a:solidFill>
            <a:srgbClr val="E55427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ПОДПРОГРАММА </a:t>
            </a:r>
            <a:r>
              <a:rPr lang="ru-RU" sz="1200" b="1" cap="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«Техническая и технологическая модернизация, инновационное развитие»</a:t>
            </a:r>
          </a:p>
        </p:txBody>
      </p:sp>
      <p:sp>
        <p:nvSpPr>
          <p:cNvPr id="44" name="Овал 43"/>
          <p:cNvSpPr/>
          <p:nvPr/>
        </p:nvSpPr>
        <p:spPr>
          <a:xfrm>
            <a:off x="323528" y="2507778"/>
            <a:ext cx="216000" cy="216000"/>
          </a:xfrm>
          <a:prstGeom prst="ellipse">
            <a:avLst/>
          </a:prstGeom>
          <a:gradFill flip="none" rotWithShape="1">
            <a:gsLst>
              <a:gs pos="100000">
                <a:schemeClr val="accent6">
                  <a:lumMod val="20000"/>
                  <a:lumOff val="80000"/>
                </a:schemeClr>
              </a:gs>
              <a:gs pos="31000">
                <a:schemeClr val="accent6">
                  <a:lumMod val="40000"/>
                  <a:lumOff val="60000"/>
                </a:schemeClr>
              </a:gs>
            </a:gsLst>
            <a:lin ang="13500000" scaled="1"/>
            <a:tileRect/>
          </a:gradFill>
          <a:ln w="12700">
            <a:solidFill>
              <a:srgbClr val="B05408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20000"/>
              </a:spcBef>
              <a:defRPr/>
            </a:pPr>
            <a:endParaRPr lang="ru-RU" sz="1100" b="1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Овал 44"/>
          <p:cNvSpPr/>
          <p:nvPr/>
        </p:nvSpPr>
        <p:spPr>
          <a:xfrm>
            <a:off x="323528" y="3573016"/>
            <a:ext cx="216000" cy="216000"/>
          </a:xfrm>
          <a:prstGeom prst="ellipse">
            <a:avLst/>
          </a:prstGeom>
          <a:gradFill flip="none" rotWithShape="1">
            <a:gsLst>
              <a:gs pos="100000">
                <a:schemeClr val="accent6">
                  <a:lumMod val="20000"/>
                  <a:lumOff val="80000"/>
                </a:schemeClr>
              </a:gs>
              <a:gs pos="31000">
                <a:schemeClr val="accent6">
                  <a:lumMod val="40000"/>
                  <a:lumOff val="60000"/>
                </a:schemeClr>
              </a:gs>
            </a:gsLst>
            <a:lin ang="13500000" scaled="1"/>
            <a:tileRect/>
          </a:gradFill>
          <a:ln w="12700">
            <a:solidFill>
              <a:srgbClr val="B05408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20000"/>
              </a:spcBef>
              <a:defRPr/>
            </a:pPr>
            <a:endParaRPr lang="ru-RU" sz="1100" b="1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Блок-схема: альтернативный процесс 56"/>
          <p:cNvSpPr/>
          <p:nvPr/>
        </p:nvSpPr>
        <p:spPr>
          <a:xfrm>
            <a:off x="683568" y="1196752"/>
            <a:ext cx="8078400" cy="792088"/>
          </a:xfrm>
          <a:prstGeom prst="flowChartAlternateProcess">
            <a:avLst/>
          </a:prstGeom>
          <a:gradFill flip="none" rotWithShape="1">
            <a:gsLst>
              <a:gs pos="100000">
                <a:schemeClr val="accent6">
                  <a:lumMod val="20000"/>
                  <a:lumOff val="80000"/>
                </a:schemeClr>
              </a:gs>
              <a:gs pos="31000">
                <a:schemeClr val="accent6">
                  <a:lumMod val="40000"/>
                  <a:lumOff val="60000"/>
                </a:schemeClr>
              </a:gs>
            </a:gsLst>
            <a:lin ang="13500000" scaled="1"/>
            <a:tileRect/>
          </a:gradFill>
          <a:ln w="12700">
            <a:solidFill>
              <a:srgbClr val="B05408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12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Обновление парка сельскохозяйственной техники </a:t>
            </a:r>
          </a:p>
        </p:txBody>
      </p:sp>
      <p:sp>
        <p:nvSpPr>
          <p:cNvPr id="22" name="Блок-схема: альтернативный процесс 21"/>
          <p:cNvSpPr/>
          <p:nvPr/>
        </p:nvSpPr>
        <p:spPr>
          <a:xfrm>
            <a:off x="683568" y="2204864"/>
            <a:ext cx="8078400" cy="830188"/>
          </a:xfrm>
          <a:prstGeom prst="flowChartAlternateProcess">
            <a:avLst/>
          </a:prstGeom>
          <a:gradFill flip="none" rotWithShape="1">
            <a:gsLst>
              <a:gs pos="100000">
                <a:schemeClr val="accent6">
                  <a:lumMod val="20000"/>
                  <a:lumOff val="80000"/>
                </a:schemeClr>
              </a:gs>
              <a:gs pos="31000">
                <a:schemeClr val="accent6">
                  <a:lumMod val="40000"/>
                  <a:lumOff val="60000"/>
                </a:schemeClr>
              </a:gs>
            </a:gsLst>
            <a:lin ang="13500000" scaled="1"/>
            <a:tileRect/>
          </a:gradFill>
          <a:ln w="12700">
            <a:solidFill>
              <a:srgbClr val="B05408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defRPr/>
            </a:pPr>
            <a:r>
              <a:rPr lang="ru-RU" sz="12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Реализация перспективных инновационных проектов в АПК</a:t>
            </a:r>
          </a:p>
        </p:txBody>
      </p:sp>
      <p:sp>
        <p:nvSpPr>
          <p:cNvPr id="24" name="Блок-схема: альтернативный процесс 23"/>
          <p:cNvSpPr/>
          <p:nvPr/>
        </p:nvSpPr>
        <p:spPr>
          <a:xfrm>
            <a:off x="683568" y="3265934"/>
            <a:ext cx="8078400" cy="792088"/>
          </a:xfrm>
          <a:prstGeom prst="flowChartAlternateProcess">
            <a:avLst/>
          </a:prstGeom>
          <a:gradFill flip="none" rotWithShape="1">
            <a:gsLst>
              <a:gs pos="100000">
                <a:schemeClr val="accent6">
                  <a:lumMod val="20000"/>
                  <a:lumOff val="80000"/>
                </a:schemeClr>
              </a:gs>
              <a:gs pos="31000">
                <a:schemeClr val="accent6">
                  <a:lumMod val="40000"/>
                  <a:lumOff val="60000"/>
                </a:schemeClr>
              </a:gs>
            </a:gsLst>
            <a:lin ang="13500000" scaled="1"/>
            <a:tileRect/>
          </a:gradFill>
          <a:ln w="12700">
            <a:solidFill>
              <a:srgbClr val="B05408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defRPr/>
            </a:pPr>
            <a:r>
              <a:rPr lang="ru-RU" sz="12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Развитие биотехнологии</a:t>
            </a:r>
          </a:p>
        </p:txBody>
      </p:sp>
      <p:sp>
        <p:nvSpPr>
          <p:cNvPr id="25" name="Овал 24"/>
          <p:cNvSpPr/>
          <p:nvPr/>
        </p:nvSpPr>
        <p:spPr>
          <a:xfrm>
            <a:off x="323528" y="1484784"/>
            <a:ext cx="216000" cy="216000"/>
          </a:xfrm>
          <a:prstGeom prst="ellipse">
            <a:avLst/>
          </a:prstGeom>
          <a:gradFill flip="none" rotWithShape="1">
            <a:gsLst>
              <a:gs pos="100000">
                <a:schemeClr val="accent6">
                  <a:lumMod val="20000"/>
                  <a:lumOff val="80000"/>
                </a:schemeClr>
              </a:gs>
              <a:gs pos="31000">
                <a:schemeClr val="accent6">
                  <a:lumMod val="40000"/>
                  <a:lumOff val="60000"/>
                </a:schemeClr>
              </a:gs>
            </a:gsLst>
            <a:lin ang="13500000" scaled="1"/>
            <a:tileRect/>
          </a:gradFill>
          <a:ln w="12700">
            <a:solidFill>
              <a:srgbClr val="B05408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20000"/>
              </a:spcBef>
              <a:defRPr/>
            </a:pPr>
            <a:endParaRPr lang="ru-RU" sz="1100" b="1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Группа 31"/>
          <p:cNvGrpSpPr/>
          <p:nvPr/>
        </p:nvGrpSpPr>
        <p:grpSpPr>
          <a:xfrm>
            <a:off x="0" y="6418263"/>
            <a:ext cx="9144000" cy="412090"/>
            <a:chOff x="0" y="6418263"/>
            <a:chExt cx="9144000" cy="412090"/>
          </a:xfrm>
        </p:grpSpPr>
        <p:sp>
          <p:nvSpPr>
            <p:cNvPr id="33" name="Овал 32"/>
            <p:cNvSpPr/>
            <p:nvPr/>
          </p:nvSpPr>
          <p:spPr bwMode="auto">
            <a:xfrm>
              <a:off x="236538" y="6434138"/>
              <a:ext cx="504825" cy="358775"/>
            </a:xfrm>
            <a:prstGeom prst="ellipse">
              <a:avLst/>
            </a:prstGeom>
            <a:solidFill>
              <a:srgbClr val="C25552"/>
            </a:solidFill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200" b="1" dirty="0" smtClean="0">
                  <a:latin typeface="Arial" pitchFamily="34" charset="0"/>
                  <a:cs typeface="Arial" pitchFamily="34" charset="0"/>
                </a:rPr>
                <a:t>11</a:t>
              </a:r>
            </a:p>
          </p:txBody>
        </p:sp>
        <p:pic>
          <p:nvPicPr>
            <p:cNvPr id="34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604448" y="6446569"/>
              <a:ext cx="360040" cy="383784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2000"/>
                  </a:schemeClr>
                </a:gs>
                <a:gs pos="50000">
                  <a:schemeClr val="accent1">
                    <a:tint val="44500"/>
                    <a:satMod val="160000"/>
                    <a:alpha val="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  <a:ln w="9525">
              <a:gradFill>
                <a:gsLst>
                  <a:gs pos="0">
                    <a:schemeClr val="accent1">
                      <a:tint val="66000"/>
                      <a:satMod val="160000"/>
                      <a:alpha val="2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0"/>
                    </a:schemeClr>
                  </a:gs>
                  <a:gs pos="100000">
                    <a:schemeClr val="accent1">
                      <a:tint val="23500"/>
                      <a:satMod val="160000"/>
                      <a:alpha val="0"/>
                    </a:schemeClr>
                  </a:gs>
                </a:gsLst>
                <a:lin ang="5400000" scaled="0"/>
              </a:gradFill>
              <a:miter lim="800000"/>
              <a:headEnd/>
              <a:tailEnd/>
            </a:ln>
            <a:effectLst/>
          </p:spPr>
        </p:pic>
        <p:sp>
          <p:nvSpPr>
            <p:cNvPr id="39" name="Прямоугольник 38"/>
            <p:cNvSpPr>
              <a:spLocks noChangeArrowheads="1"/>
            </p:cNvSpPr>
            <p:nvPr/>
          </p:nvSpPr>
          <p:spPr bwMode="auto">
            <a:xfrm>
              <a:off x="0" y="6513513"/>
              <a:ext cx="9144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200" dirty="0">
                  <a:solidFill>
                    <a:srgbClr val="EA3800"/>
                  </a:solidFill>
                  <a:latin typeface="Arial" pitchFamily="34" charset="0"/>
                  <a:cs typeface="Arial" pitchFamily="34" charset="0"/>
                </a:rPr>
                <a:t>МИНИСТЕРСТВО СЕЛЬСКОГО ХОЗЯЙСТВА РОССИЙСКОЙ ФЕДЕРАЦИИ </a:t>
              </a:r>
            </a:p>
          </p:txBody>
        </p:sp>
        <p:cxnSp>
          <p:nvCxnSpPr>
            <p:cNvPr id="40" name="Прямая соединительная линия 39"/>
            <p:cNvCxnSpPr/>
            <p:nvPr/>
          </p:nvCxnSpPr>
          <p:spPr>
            <a:xfrm>
              <a:off x="179388" y="6418263"/>
              <a:ext cx="8767762" cy="0"/>
            </a:xfrm>
            <a:prstGeom prst="line">
              <a:avLst/>
            </a:prstGeom>
            <a:ln w="15875">
              <a:solidFill>
                <a:srgbClr val="E55427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Блок-схема: альтернативный процесс 47"/>
          <p:cNvSpPr/>
          <p:nvPr/>
        </p:nvSpPr>
        <p:spPr>
          <a:xfrm>
            <a:off x="1475656" y="4446077"/>
            <a:ext cx="6191250" cy="215900"/>
          </a:xfrm>
          <a:prstGeom prst="flowChartAlternateProcess">
            <a:avLst/>
          </a:prstGeom>
          <a:solidFill>
            <a:srgbClr val="87A846"/>
          </a:solidFill>
          <a:ln w="19050">
            <a:solidFill>
              <a:srgbClr val="77933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ФИНАНСИРОВАНИЕ</a:t>
            </a:r>
          </a:p>
        </p:txBody>
      </p:sp>
      <p:graphicFrame>
        <p:nvGraphicFramePr>
          <p:cNvPr id="49" name="Таблица 48"/>
          <p:cNvGraphicFramePr>
            <a:graphicFrameLocks noGrp="1"/>
          </p:cNvGraphicFramePr>
          <p:nvPr/>
        </p:nvGraphicFramePr>
        <p:xfrm>
          <a:off x="1043608" y="4653137"/>
          <a:ext cx="6984776" cy="14308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6064"/>
                <a:gridCol w="3816424"/>
                <a:gridCol w="2592288"/>
              </a:tblGrid>
              <a:tr h="285100">
                <a:tc>
                  <a:txBody>
                    <a:bodyPr/>
                    <a:lstStyle/>
                    <a:p>
                      <a:pPr algn="ctr"/>
                      <a:endParaRPr lang="ru-RU" sz="11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ВСЕГО за 2013 – 2020 годы – </a:t>
                      </a:r>
                      <a:r>
                        <a:rPr lang="ru-RU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28,71</a:t>
                      </a:r>
                      <a:r>
                        <a:rPr lang="ru-RU" sz="12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1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млрд. руб.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4939">
                <a:tc>
                  <a:txBody>
                    <a:bodyPr/>
                    <a:lstStyle/>
                    <a:p>
                      <a:pPr algn="ctr"/>
                      <a:endParaRPr lang="ru-RU" sz="11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в том числе по годам</a:t>
                      </a:r>
                      <a:r>
                        <a:rPr lang="en-US" sz="105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:</a:t>
                      </a:r>
                      <a:endParaRPr lang="ru-RU" sz="105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6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2013 год – </a:t>
                      </a:r>
                      <a:r>
                        <a:rPr lang="ru-RU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7,30 </a:t>
                      </a: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млрд. руб. </a:t>
                      </a:r>
                    </a:p>
                  </a:txBody>
                  <a:tcPr marL="72000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2017 </a:t>
                      </a: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год </a:t>
                      </a:r>
                      <a:r>
                        <a:rPr lang="ru-RU" sz="11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 </a:t>
                      </a:r>
                      <a:r>
                        <a:rPr lang="ru-RU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3,22</a:t>
                      </a:r>
                      <a:r>
                        <a:rPr lang="ru-RU" sz="11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млрд. руб.</a:t>
                      </a:r>
                    </a:p>
                  </a:txBody>
                  <a:tcPr marL="72000" marR="0" marT="0" marB="0" anchor="ctr"/>
                </a:tc>
              </a:tr>
              <a:tr h="226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 год – </a:t>
                      </a:r>
                      <a:r>
                        <a:rPr lang="ru-RU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1,90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млрд. руб. *</a:t>
                      </a:r>
                    </a:p>
                  </a:txBody>
                  <a:tcPr marL="72000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2018 </a:t>
                      </a: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год </a:t>
                      </a:r>
                      <a:r>
                        <a:rPr lang="ru-RU" sz="11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 </a:t>
                      </a:r>
                      <a:r>
                        <a:rPr lang="ru-RU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3,28</a:t>
                      </a:r>
                      <a:r>
                        <a:rPr lang="ru-RU" sz="11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млрд. руб.</a:t>
                      </a:r>
                    </a:p>
                  </a:txBody>
                  <a:tcPr marL="72000" marR="0" marT="0" marB="0" anchor="ctr"/>
                </a:tc>
              </a:tr>
              <a:tr h="226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2015 год – </a:t>
                      </a:r>
                      <a:r>
                        <a:rPr lang="ru-RU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3,14 </a:t>
                      </a: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млрд. руб. *</a:t>
                      </a:r>
                    </a:p>
                  </a:txBody>
                  <a:tcPr marL="72000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2019 </a:t>
                      </a: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год </a:t>
                      </a:r>
                      <a:r>
                        <a:rPr lang="ru-RU" sz="11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 </a:t>
                      </a:r>
                      <a:r>
                        <a:rPr lang="ru-RU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3,33</a:t>
                      </a:r>
                      <a:r>
                        <a:rPr lang="ru-RU" sz="11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млрд. руб.</a:t>
                      </a:r>
                    </a:p>
                  </a:txBody>
                  <a:tcPr marL="72000" marR="0" marT="0" marB="0" anchor="ctr"/>
                </a:tc>
              </a:tr>
              <a:tr h="226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2016 год – </a:t>
                      </a:r>
                      <a:r>
                        <a:rPr lang="ru-RU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3,14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млрд. руб. *</a:t>
                      </a:r>
                      <a:endParaRPr lang="ru-RU" sz="11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2020 </a:t>
                      </a: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год </a:t>
                      </a:r>
                      <a:r>
                        <a:rPr lang="ru-RU" sz="11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 </a:t>
                      </a:r>
                      <a:r>
                        <a:rPr lang="ru-RU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3,39 </a:t>
                      </a:r>
                      <a:r>
                        <a:rPr lang="ru-RU" sz="11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млрд. руб.</a:t>
                      </a:r>
                    </a:p>
                  </a:txBody>
                  <a:tcPr marL="72000" marR="0" marT="0" marB="0" anchor="ctr"/>
                </a:tc>
              </a:tr>
              <a:tr h="70864">
                <a:tc>
                  <a:txBody>
                    <a:bodyPr/>
                    <a:lstStyle/>
                    <a:p>
                      <a:pPr algn="l"/>
                      <a:endParaRPr lang="ru-RU" sz="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/>
                      <a:endParaRPr lang="ru-RU" sz="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" b="1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26" name="Прямоугольник 25"/>
          <p:cNvSpPr/>
          <p:nvPr/>
        </p:nvSpPr>
        <p:spPr>
          <a:xfrm>
            <a:off x="89938" y="6165304"/>
            <a:ext cx="894655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* </a:t>
            </a:r>
            <a:r>
              <a:rPr lang="en-US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ru-RU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в  соответствии с ФЗ от 02.12.2013 № 349-ФЗ «О федеральном бюджете на 2014 год и на плановый период 2015 и 2016 годов»</a:t>
            </a:r>
            <a:endParaRPr lang="ru-RU" sz="9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Скругленный прямоугольник 70"/>
          <p:cNvSpPr/>
          <p:nvPr/>
        </p:nvSpPr>
        <p:spPr>
          <a:xfrm>
            <a:off x="177552" y="4559300"/>
            <a:ext cx="8789551" cy="1533997"/>
          </a:xfrm>
          <a:prstGeom prst="roundRect">
            <a:avLst>
              <a:gd name="adj" fmla="val 11638"/>
            </a:avLst>
          </a:prstGeom>
          <a:solidFill>
            <a:schemeClr val="bg1">
              <a:lumMod val="95000"/>
            </a:schemeClr>
          </a:solidFill>
          <a:ln w="19050">
            <a:solidFill>
              <a:srgbClr val="77933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Скругленный прямоугольник 66"/>
          <p:cNvSpPr/>
          <p:nvPr/>
        </p:nvSpPr>
        <p:spPr>
          <a:xfrm>
            <a:off x="168676" y="866775"/>
            <a:ext cx="8798428" cy="3457575"/>
          </a:xfrm>
          <a:prstGeom prst="roundRect">
            <a:avLst>
              <a:gd name="adj" fmla="val 4316"/>
            </a:avLst>
          </a:prstGeom>
          <a:solidFill>
            <a:schemeClr val="bg1">
              <a:lumMod val="95000"/>
            </a:schemeClr>
          </a:solidFill>
          <a:ln w="19050">
            <a:solidFill>
              <a:srgbClr val="E46C0A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3" name="AutoShape 3"/>
          <p:cNvSpPr>
            <a:spLocks noChangeArrowheads="1"/>
          </p:cNvSpPr>
          <p:nvPr/>
        </p:nvSpPr>
        <p:spPr bwMode="auto">
          <a:xfrm>
            <a:off x="145604" y="116632"/>
            <a:ext cx="8858250" cy="576000"/>
          </a:xfrm>
          <a:prstGeom prst="roundRect">
            <a:avLst>
              <a:gd name="adj" fmla="val 16667"/>
            </a:avLst>
          </a:prstGeom>
          <a:solidFill>
            <a:srgbClr val="E55427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ПОДПРОГРАММА </a:t>
            </a:r>
            <a:r>
              <a:rPr lang="ru-RU" sz="1200" b="1" cap="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«Обеспечение реализации Государственной программы </a:t>
            </a:r>
          </a:p>
          <a:p>
            <a:pPr algn="ctr"/>
            <a:r>
              <a:rPr lang="ru-RU" sz="1200" b="1" cap="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развития сельского хозяйства и регулирования рынков сельскохозяйственной продукции, сырья и продовольствия на 2013 – 2020 годы»</a:t>
            </a:r>
          </a:p>
        </p:txBody>
      </p:sp>
      <p:sp>
        <p:nvSpPr>
          <p:cNvPr id="19" name="Блок-схема: альтернативный процесс 18"/>
          <p:cNvSpPr/>
          <p:nvPr/>
        </p:nvSpPr>
        <p:spPr>
          <a:xfrm>
            <a:off x="683568" y="1114176"/>
            <a:ext cx="8078400" cy="360000"/>
          </a:xfrm>
          <a:prstGeom prst="flowChartAlternateProcess">
            <a:avLst/>
          </a:prstGeom>
          <a:gradFill flip="none" rotWithShape="1">
            <a:gsLst>
              <a:gs pos="100000">
                <a:schemeClr val="accent6">
                  <a:lumMod val="20000"/>
                  <a:lumOff val="80000"/>
                </a:schemeClr>
              </a:gs>
              <a:gs pos="31000">
                <a:schemeClr val="accent6">
                  <a:lumMod val="40000"/>
                  <a:lumOff val="60000"/>
                </a:schemeClr>
              </a:gs>
            </a:gsLst>
            <a:lin ang="13500000" scaled="1"/>
            <a:tileRect/>
          </a:gradFill>
          <a:ln w="12700">
            <a:solidFill>
              <a:srgbClr val="B05408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defRPr/>
            </a:pPr>
            <a:r>
              <a:rPr lang="ru-RU" sz="12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Совершенствование управления реализацией Государственной программы</a:t>
            </a:r>
          </a:p>
        </p:txBody>
      </p:sp>
      <p:sp>
        <p:nvSpPr>
          <p:cNvPr id="22" name="Блок-схема: альтернативный процесс 21"/>
          <p:cNvSpPr/>
          <p:nvPr/>
        </p:nvSpPr>
        <p:spPr>
          <a:xfrm>
            <a:off x="683568" y="1628800"/>
            <a:ext cx="8078400" cy="360000"/>
          </a:xfrm>
          <a:prstGeom prst="flowChartAlternateProcess">
            <a:avLst/>
          </a:prstGeom>
          <a:gradFill flip="none" rotWithShape="1">
            <a:gsLst>
              <a:gs pos="100000">
                <a:schemeClr val="accent6">
                  <a:lumMod val="20000"/>
                  <a:lumOff val="80000"/>
                </a:schemeClr>
              </a:gs>
              <a:gs pos="31000">
                <a:schemeClr val="accent6">
                  <a:lumMod val="40000"/>
                  <a:lumOff val="60000"/>
                </a:schemeClr>
              </a:gs>
            </a:gsLst>
            <a:lin ang="13500000" scaled="1"/>
            <a:tileRect/>
          </a:gradFill>
          <a:ln w="12700">
            <a:solidFill>
              <a:srgbClr val="B05408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defRPr/>
            </a:pPr>
            <a:r>
              <a:rPr lang="ru-RU" sz="12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Совершенствование системы налогообложения в сельском хозяйстве</a:t>
            </a:r>
          </a:p>
        </p:txBody>
      </p:sp>
      <p:sp>
        <p:nvSpPr>
          <p:cNvPr id="23" name="Блок-схема: альтернативный процесс 22"/>
          <p:cNvSpPr/>
          <p:nvPr/>
        </p:nvSpPr>
        <p:spPr>
          <a:xfrm>
            <a:off x="683568" y="2137048"/>
            <a:ext cx="8078400" cy="432000"/>
          </a:xfrm>
          <a:prstGeom prst="flowChartAlternateProcess">
            <a:avLst/>
          </a:prstGeom>
          <a:gradFill flip="none" rotWithShape="1">
            <a:gsLst>
              <a:gs pos="100000">
                <a:schemeClr val="accent6">
                  <a:lumMod val="20000"/>
                  <a:lumOff val="80000"/>
                </a:schemeClr>
              </a:gs>
              <a:gs pos="31000">
                <a:schemeClr val="accent6">
                  <a:lumMod val="40000"/>
                  <a:lumOff val="60000"/>
                </a:schemeClr>
              </a:gs>
            </a:gsLst>
            <a:lin ang="13500000" scaled="1"/>
            <a:tileRect/>
          </a:gradFill>
          <a:ln w="12700">
            <a:solidFill>
              <a:srgbClr val="B05408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defRPr/>
            </a:pPr>
            <a:r>
              <a:rPr lang="ru-RU" sz="12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Совершенствование механизма финансового оздоровления </a:t>
            </a:r>
            <a:r>
              <a:rPr lang="ru-RU" sz="1200" b="1" dirty="0" err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сельхозтоваропроизводителей</a:t>
            </a:r>
            <a:r>
              <a:rPr lang="ru-RU" sz="12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в рамках Федерального закона «О финансовом оздоровлении сельскохозяйственных товаропроизводителей»</a:t>
            </a:r>
          </a:p>
        </p:txBody>
      </p:sp>
      <p:sp>
        <p:nvSpPr>
          <p:cNvPr id="26" name="Блок-схема: альтернативный процесс 25"/>
          <p:cNvSpPr/>
          <p:nvPr/>
        </p:nvSpPr>
        <p:spPr>
          <a:xfrm>
            <a:off x="683568" y="3217168"/>
            <a:ext cx="8078400" cy="432000"/>
          </a:xfrm>
          <a:prstGeom prst="flowChartAlternateProcess">
            <a:avLst/>
          </a:prstGeom>
          <a:gradFill flip="none" rotWithShape="1">
            <a:gsLst>
              <a:gs pos="100000">
                <a:schemeClr val="accent6">
                  <a:lumMod val="20000"/>
                  <a:lumOff val="80000"/>
                </a:schemeClr>
              </a:gs>
              <a:gs pos="31000">
                <a:schemeClr val="accent6">
                  <a:lumMod val="40000"/>
                  <a:lumOff val="60000"/>
                </a:schemeClr>
              </a:gs>
            </a:gsLst>
            <a:lin ang="13500000" scaled="1"/>
            <a:tileRect/>
          </a:gradFill>
          <a:ln w="12700">
            <a:solidFill>
              <a:srgbClr val="B05408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defRPr/>
            </a:pPr>
            <a:r>
              <a:rPr lang="ru-RU" sz="12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Формирование государственных информационных ресурсов в сферах обеспечения продовольственной безопасности и управления агропромышленным комплексом России</a:t>
            </a:r>
          </a:p>
        </p:txBody>
      </p:sp>
      <p:sp>
        <p:nvSpPr>
          <p:cNvPr id="27" name="Блок-схема: альтернативный процесс 26"/>
          <p:cNvSpPr/>
          <p:nvPr/>
        </p:nvSpPr>
        <p:spPr>
          <a:xfrm>
            <a:off x="683568" y="2708920"/>
            <a:ext cx="8078400" cy="360000"/>
          </a:xfrm>
          <a:prstGeom prst="flowChartAlternateProcess">
            <a:avLst/>
          </a:prstGeom>
          <a:gradFill flip="none" rotWithShape="1">
            <a:gsLst>
              <a:gs pos="100000">
                <a:schemeClr val="accent6">
                  <a:lumMod val="20000"/>
                  <a:lumOff val="80000"/>
                </a:schemeClr>
              </a:gs>
              <a:gs pos="31000">
                <a:schemeClr val="accent6">
                  <a:lumMod val="40000"/>
                  <a:lumOff val="60000"/>
                </a:schemeClr>
              </a:gs>
            </a:gsLst>
            <a:lin ang="13500000" scaled="1"/>
            <a:tileRect/>
          </a:gradFill>
          <a:ln w="12700">
            <a:solidFill>
              <a:srgbClr val="B05408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defRPr/>
            </a:pPr>
            <a:r>
              <a:rPr lang="ru-RU" sz="12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Выполнение государственных услуг и работ в рамках реализации Госпрограммы</a:t>
            </a:r>
          </a:p>
        </p:txBody>
      </p:sp>
      <p:sp>
        <p:nvSpPr>
          <p:cNvPr id="30" name="Блок-схема: альтернативный процесс 29"/>
          <p:cNvSpPr/>
          <p:nvPr/>
        </p:nvSpPr>
        <p:spPr>
          <a:xfrm>
            <a:off x="683568" y="3789040"/>
            <a:ext cx="8078400" cy="360000"/>
          </a:xfrm>
          <a:prstGeom prst="flowChartAlternateProcess">
            <a:avLst/>
          </a:prstGeom>
          <a:gradFill flip="none" rotWithShape="1">
            <a:gsLst>
              <a:gs pos="100000">
                <a:schemeClr val="accent6">
                  <a:lumMod val="20000"/>
                  <a:lumOff val="80000"/>
                </a:schemeClr>
              </a:gs>
              <a:gs pos="31000">
                <a:schemeClr val="accent6">
                  <a:lumMod val="40000"/>
                  <a:lumOff val="60000"/>
                </a:schemeClr>
              </a:gs>
            </a:gsLst>
            <a:lin ang="13500000" scaled="1"/>
            <a:tileRect/>
          </a:gradFill>
          <a:ln w="12700">
            <a:solidFill>
              <a:srgbClr val="B05408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Обеспечение функций в области ветеринарного и фитосанитарного надзора</a:t>
            </a:r>
          </a:p>
        </p:txBody>
      </p:sp>
      <p:sp>
        <p:nvSpPr>
          <p:cNvPr id="44" name="Овал 43"/>
          <p:cNvSpPr/>
          <p:nvPr/>
        </p:nvSpPr>
        <p:spPr>
          <a:xfrm>
            <a:off x="319075" y="1197389"/>
            <a:ext cx="216000" cy="216000"/>
          </a:xfrm>
          <a:prstGeom prst="ellipse">
            <a:avLst/>
          </a:prstGeom>
          <a:gradFill flip="none" rotWithShape="1">
            <a:gsLst>
              <a:gs pos="100000">
                <a:schemeClr val="accent6">
                  <a:lumMod val="20000"/>
                  <a:lumOff val="80000"/>
                </a:schemeClr>
              </a:gs>
              <a:gs pos="31000">
                <a:schemeClr val="accent6">
                  <a:lumMod val="40000"/>
                  <a:lumOff val="60000"/>
                </a:schemeClr>
              </a:gs>
            </a:gsLst>
            <a:lin ang="13500000" scaled="1"/>
            <a:tileRect/>
          </a:gradFill>
          <a:ln w="12700">
            <a:solidFill>
              <a:srgbClr val="B05408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20000"/>
              </a:spcBef>
              <a:defRPr/>
            </a:pPr>
            <a:endParaRPr lang="ru-RU" sz="1100" b="1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Овал 44"/>
          <p:cNvSpPr/>
          <p:nvPr/>
        </p:nvSpPr>
        <p:spPr>
          <a:xfrm>
            <a:off x="319075" y="1713508"/>
            <a:ext cx="216000" cy="216000"/>
          </a:xfrm>
          <a:prstGeom prst="ellipse">
            <a:avLst/>
          </a:prstGeom>
          <a:gradFill flip="none" rotWithShape="1">
            <a:gsLst>
              <a:gs pos="100000">
                <a:schemeClr val="accent6">
                  <a:lumMod val="20000"/>
                  <a:lumOff val="80000"/>
                </a:schemeClr>
              </a:gs>
              <a:gs pos="31000">
                <a:schemeClr val="accent6">
                  <a:lumMod val="40000"/>
                  <a:lumOff val="60000"/>
                </a:schemeClr>
              </a:gs>
            </a:gsLst>
            <a:lin ang="13500000" scaled="1"/>
            <a:tileRect/>
          </a:gradFill>
          <a:ln w="12700">
            <a:solidFill>
              <a:srgbClr val="B05408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20000"/>
              </a:spcBef>
              <a:defRPr/>
            </a:pPr>
            <a:endParaRPr lang="ru-RU" sz="1100" b="1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Овал 45"/>
          <p:cNvSpPr/>
          <p:nvPr/>
        </p:nvSpPr>
        <p:spPr>
          <a:xfrm>
            <a:off x="319075" y="2241469"/>
            <a:ext cx="216000" cy="216000"/>
          </a:xfrm>
          <a:prstGeom prst="ellipse">
            <a:avLst/>
          </a:prstGeom>
          <a:gradFill flip="none" rotWithShape="1">
            <a:gsLst>
              <a:gs pos="100000">
                <a:schemeClr val="accent6">
                  <a:lumMod val="20000"/>
                  <a:lumOff val="80000"/>
                </a:schemeClr>
              </a:gs>
              <a:gs pos="31000">
                <a:schemeClr val="accent6">
                  <a:lumMod val="40000"/>
                  <a:lumOff val="60000"/>
                </a:schemeClr>
              </a:gs>
            </a:gsLst>
            <a:lin ang="13500000" scaled="1"/>
            <a:tileRect/>
          </a:gradFill>
          <a:ln w="12700">
            <a:solidFill>
              <a:srgbClr val="B05408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20000"/>
              </a:spcBef>
              <a:defRPr/>
            </a:pPr>
            <a:endParaRPr lang="ru-RU" sz="1100" b="1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Овал 47"/>
          <p:cNvSpPr/>
          <p:nvPr/>
        </p:nvSpPr>
        <p:spPr>
          <a:xfrm>
            <a:off x="319075" y="2774660"/>
            <a:ext cx="216000" cy="216000"/>
          </a:xfrm>
          <a:prstGeom prst="ellipse">
            <a:avLst/>
          </a:prstGeom>
          <a:gradFill flip="none" rotWithShape="1">
            <a:gsLst>
              <a:gs pos="100000">
                <a:schemeClr val="accent6">
                  <a:lumMod val="20000"/>
                  <a:lumOff val="80000"/>
                </a:schemeClr>
              </a:gs>
              <a:gs pos="31000">
                <a:schemeClr val="accent6">
                  <a:lumMod val="40000"/>
                  <a:lumOff val="60000"/>
                </a:schemeClr>
              </a:gs>
            </a:gsLst>
            <a:lin ang="13500000" scaled="1"/>
            <a:tileRect/>
          </a:gradFill>
          <a:ln w="12700">
            <a:solidFill>
              <a:srgbClr val="B05408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20000"/>
              </a:spcBef>
              <a:defRPr/>
            </a:pPr>
            <a:endParaRPr lang="ru-RU" sz="1100" b="1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Овал 49"/>
          <p:cNvSpPr/>
          <p:nvPr/>
        </p:nvSpPr>
        <p:spPr>
          <a:xfrm>
            <a:off x="319075" y="3334289"/>
            <a:ext cx="216000" cy="216000"/>
          </a:xfrm>
          <a:prstGeom prst="ellipse">
            <a:avLst/>
          </a:prstGeom>
          <a:gradFill flip="none" rotWithShape="1">
            <a:gsLst>
              <a:gs pos="100000">
                <a:schemeClr val="accent6">
                  <a:lumMod val="20000"/>
                  <a:lumOff val="80000"/>
                </a:schemeClr>
              </a:gs>
              <a:gs pos="31000">
                <a:schemeClr val="accent6">
                  <a:lumMod val="40000"/>
                  <a:lumOff val="60000"/>
                </a:schemeClr>
              </a:gs>
            </a:gsLst>
            <a:lin ang="13500000" scaled="1"/>
            <a:tileRect/>
          </a:gradFill>
          <a:ln w="12700">
            <a:solidFill>
              <a:srgbClr val="B05408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20000"/>
              </a:spcBef>
              <a:defRPr/>
            </a:pPr>
            <a:endParaRPr lang="ru-RU" sz="1100" b="1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Овал 52"/>
          <p:cNvSpPr/>
          <p:nvPr/>
        </p:nvSpPr>
        <p:spPr>
          <a:xfrm>
            <a:off x="319075" y="3868747"/>
            <a:ext cx="216000" cy="216000"/>
          </a:xfrm>
          <a:prstGeom prst="ellipse">
            <a:avLst/>
          </a:prstGeom>
          <a:gradFill flip="none" rotWithShape="1">
            <a:gsLst>
              <a:gs pos="100000">
                <a:schemeClr val="accent6">
                  <a:lumMod val="20000"/>
                  <a:lumOff val="80000"/>
                </a:schemeClr>
              </a:gs>
              <a:gs pos="31000">
                <a:schemeClr val="accent6">
                  <a:lumMod val="40000"/>
                  <a:lumOff val="60000"/>
                </a:schemeClr>
              </a:gs>
            </a:gsLst>
            <a:lin ang="13500000" scaled="1"/>
            <a:tileRect/>
          </a:gradFill>
          <a:ln w="12700">
            <a:solidFill>
              <a:srgbClr val="B05408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20000"/>
              </a:spcBef>
              <a:defRPr/>
            </a:pPr>
            <a:endParaRPr lang="ru-RU" sz="1100" b="1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Группа 27"/>
          <p:cNvGrpSpPr/>
          <p:nvPr/>
        </p:nvGrpSpPr>
        <p:grpSpPr>
          <a:xfrm>
            <a:off x="0" y="6418263"/>
            <a:ext cx="9144000" cy="412090"/>
            <a:chOff x="0" y="6418263"/>
            <a:chExt cx="9144000" cy="412090"/>
          </a:xfrm>
        </p:grpSpPr>
        <p:sp>
          <p:nvSpPr>
            <p:cNvPr id="29" name="Овал 28"/>
            <p:cNvSpPr/>
            <p:nvPr/>
          </p:nvSpPr>
          <p:spPr bwMode="auto">
            <a:xfrm>
              <a:off x="236538" y="6434138"/>
              <a:ext cx="504825" cy="358775"/>
            </a:xfrm>
            <a:prstGeom prst="ellipse">
              <a:avLst/>
            </a:prstGeom>
            <a:solidFill>
              <a:srgbClr val="C25552"/>
            </a:solidFill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200" b="1" dirty="0" smtClean="0">
                  <a:latin typeface="Arial" pitchFamily="34" charset="0"/>
                  <a:cs typeface="Arial" pitchFamily="34" charset="0"/>
                </a:rPr>
                <a:t>12</a:t>
              </a:r>
            </a:p>
          </p:txBody>
        </p:sp>
        <p:pic>
          <p:nvPicPr>
            <p:cNvPr id="34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604448" y="6446569"/>
              <a:ext cx="360040" cy="383784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2000"/>
                  </a:schemeClr>
                </a:gs>
                <a:gs pos="50000">
                  <a:schemeClr val="accent1">
                    <a:tint val="44500"/>
                    <a:satMod val="160000"/>
                    <a:alpha val="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  <a:ln w="9525">
              <a:gradFill>
                <a:gsLst>
                  <a:gs pos="0">
                    <a:schemeClr val="accent1">
                      <a:tint val="66000"/>
                      <a:satMod val="160000"/>
                      <a:alpha val="2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0"/>
                    </a:schemeClr>
                  </a:gs>
                  <a:gs pos="100000">
                    <a:schemeClr val="accent1">
                      <a:tint val="23500"/>
                      <a:satMod val="160000"/>
                      <a:alpha val="0"/>
                    </a:schemeClr>
                  </a:gs>
                </a:gsLst>
                <a:lin ang="5400000" scaled="0"/>
              </a:gradFill>
              <a:miter lim="800000"/>
              <a:headEnd/>
              <a:tailEnd/>
            </a:ln>
            <a:effectLst/>
          </p:spPr>
        </p:pic>
        <p:sp>
          <p:nvSpPr>
            <p:cNvPr id="39" name="Прямоугольник 38"/>
            <p:cNvSpPr>
              <a:spLocks noChangeArrowheads="1"/>
            </p:cNvSpPr>
            <p:nvPr/>
          </p:nvSpPr>
          <p:spPr bwMode="auto">
            <a:xfrm>
              <a:off x="0" y="6513513"/>
              <a:ext cx="9144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200" dirty="0">
                  <a:solidFill>
                    <a:srgbClr val="EA3800"/>
                  </a:solidFill>
                  <a:latin typeface="Arial" pitchFamily="34" charset="0"/>
                  <a:cs typeface="Arial" pitchFamily="34" charset="0"/>
                </a:rPr>
                <a:t>МИНИСТЕРСТВО СЕЛЬСКОГО ХОЗЯЙСТВА РОССИЙСКОЙ ФЕДЕРАЦИИ </a:t>
              </a:r>
            </a:p>
          </p:txBody>
        </p:sp>
        <p:cxnSp>
          <p:nvCxnSpPr>
            <p:cNvPr id="42" name="Прямая соединительная линия 41"/>
            <p:cNvCxnSpPr/>
            <p:nvPr/>
          </p:nvCxnSpPr>
          <p:spPr>
            <a:xfrm>
              <a:off x="179388" y="6418263"/>
              <a:ext cx="8767762" cy="0"/>
            </a:xfrm>
            <a:prstGeom prst="line">
              <a:avLst/>
            </a:prstGeom>
            <a:ln w="15875">
              <a:solidFill>
                <a:srgbClr val="E55427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Блок-схема: альтернативный процесс 48"/>
          <p:cNvSpPr/>
          <p:nvPr/>
        </p:nvSpPr>
        <p:spPr>
          <a:xfrm>
            <a:off x="1475656" y="764704"/>
            <a:ext cx="6191250" cy="215900"/>
          </a:xfrm>
          <a:prstGeom prst="flowChartAlternateProcess">
            <a:avLst/>
          </a:prstGeom>
          <a:solidFill>
            <a:srgbClr val="F4740A"/>
          </a:solidFill>
          <a:ln w="19050">
            <a:solidFill>
              <a:srgbClr val="E46C0A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МЕРОПРИЯТИЯ</a:t>
            </a:r>
          </a:p>
        </p:txBody>
      </p:sp>
      <p:cxnSp>
        <p:nvCxnSpPr>
          <p:cNvPr id="56" name="Прямая соединительная линия 55"/>
          <p:cNvCxnSpPr/>
          <p:nvPr/>
        </p:nvCxnSpPr>
        <p:spPr>
          <a:xfrm>
            <a:off x="11519705" y="3591803"/>
            <a:ext cx="0" cy="792088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Блок-схема: альтернативный процесс 68"/>
          <p:cNvSpPr/>
          <p:nvPr/>
        </p:nvSpPr>
        <p:spPr>
          <a:xfrm>
            <a:off x="1475656" y="4446077"/>
            <a:ext cx="6191250" cy="215900"/>
          </a:xfrm>
          <a:prstGeom prst="flowChartAlternateProcess">
            <a:avLst/>
          </a:prstGeom>
          <a:solidFill>
            <a:srgbClr val="87A846"/>
          </a:solidFill>
          <a:ln w="19050">
            <a:solidFill>
              <a:srgbClr val="77933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ФИНАНСИРОВАНИЕ</a:t>
            </a:r>
          </a:p>
        </p:txBody>
      </p:sp>
      <p:graphicFrame>
        <p:nvGraphicFramePr>
          <p:cNvPr id="31" name="Таблица 30"/>
          <p:cNvGraphicFramePr>
            <a:graphicFrameLocks noGrp="1"/>
          </p:cNvGraphicFramePr>
          <p:nvPr/>
        </p:nvGraphicFramePr>
        <p:xfrm>
          <a:off x="385550" y="4686400"/>
          <a:ext cx="8635002" cy="13714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86888"/>
                <a:gridCol w="1992755"/>
                <a:gridCol w="117697"/>
                <a:gridCol w="2146863"/>
                <a:gridCol w="2090799"/>
              </a:tblGrid>
              <a:tr h="198609"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ВСЕГО</a:t>
                      </a:r>
                      <a:r>
                        <a:rPr lang="ru-RU" sz="1100" b="1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за 2013 – 2020 годы – </a:t>
                      </a:r>
                      <a:r>
                        <a:rPr lang="ru-RU" sz="12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214,72</a:t>
                      </a:r>
                      <a:r>
                        <a:rPr lang="ru-RU" sz="11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млрд. руб.</a:t>
                      </a:r>
                      <a:r>
                        <a:rPr lang="ru-RU" sz="11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T="0" marB="0"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ru-RU" sz="800" b="1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l"/>
                      <a:endParaRPr lang="ru-RU" sz="800" b="1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234578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в том числе по годам:</a:t>
                      </a:r>
                    </a:p>
                  </a:txBody>
                  <a:tcPr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из них </a:t>
                      </a:r>
                      <a:r>
                        <a:rPr lang="ru-RU" sz="1100" b="1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Россельхознадзор</a:t>
                      </a:r>
                      <a:r>
                        <a:rPr lang="ru-RU" sz="11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(всего – </a:t>
                      </a:r>
                      <a:r>
                        <a:rPr lang="ru-RU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76,25</a:t>
                      </a:r>
                      <a:r>
                        <a:rPr lang="ru-RU" sz="11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млрд. руб.) </a:t>
                      </a:r>
                      <a:r>
                        <a:rPr lang="en-US" sz="11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:</a:t>
                      </a:r>
                      <a:endParaRPr lang="ru-RU" sz="1100" b="1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45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2013 год – </a:t>
                      </a:r>
                      <a:r>
                        <a:rPr lang="ru-RU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21,43 </a:t>
                      </a: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млрд. руб. </a:t>
                      </a:r>
                    </a:p>
                  </a:txBody>
                  <a:tcPr marL="72000" marR="0" marT="0" marB="0" anchor="ctr"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2017 </a:t>
                      </a: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год </a:t>
                      </a:r>
                      <a:r>
                        <a:rPr lang="ru-RU" sz="11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 </a:t>
                      </a:r>
                      <a:r>
                        <a:rPr lang="ru-RU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26,24</a:t>
                      </a:r>
                      <a:r>
                        <a:rPr lang="ru-RU" sz="11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млрд. руб.</a:t>
                      </a:r>
                    </a:p>
                  </a:txBody>
                  <a:tcPr marL="7200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2013 </a:t>
                      </a: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год </a:t>
                      </a:r>
                      <a:r>
                        <a:rPr lang="ru-RU" sz="11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   </a:t>
                      </a:r>
                      <a:r>
                        <a:rPr lang="ru-RU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9,05</a:t>
                      </a:r>
                      <a:r>
                        <a:rPr lang="ru-RU" sz="11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млрд. руб. </a:t>
                      </a:r>
                    </a:p>
                  </a:txBody>
                  <a:tcPr marL="72000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2017 </a:t>
                      </a: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год </a:t>
                      </a:r>
                      <a:r>
                        <a:rPr lang="ru-RU" sz="11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 </a:t>
                      </a:r>
                      <a:r>
                        <a:rPr lang="ru-RU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9,31</a:t>
                      </a:r>
                      <a:r>
                        <a:rPr lang="ru-RU" sz="11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1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млрд. руб.</a:t>
                      </a:r>
                    </a:p>
                  </a:txBody>
                  <a:tcPr marL="72000" marR="0" marT="0" marB="0" anchor="ctr"/>
                </a:tc>
              </a:tr>
              <a:tr h="2345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 год – </a:t>
                      </a:r>
                      <a:r>
                        <a:rPr lang="ru-RU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37,21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млрд. руб. *</a:t>
                      </a:r>
                    </a:p>
                  </a:txBody>
                  <a:tcPr marL="72000" marR="0" marT="0" marB="0" anchor="ctr"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2018 </a:t>
                      </a: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год </a:t>
                      </a:r>
                      <a:r>
                        <a:rPr lang="ru-RU" sz="11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 </a:t>
                      </a:r>
                      <a:r>
                        <a:rPr lang="ru-RU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27,10</a:t>
                      </a:r>
                      <a:r>
                        <a:rPr lang="ru-RU" sz="11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млрд. руб.</a:t>
                      </a:r>
                    </a:p>
                  </a:txBody>
                  <a:tcPr marL="7200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2014 </a:t>
                      </a: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год </a:t>
                      </a:r>
                      <a:r>
                        <a:rPr lang="ru-RU" sz="11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   </a:t>
                      </a:r>
                      <a:r>
                        <a:rPr lang="ru-RU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9,85 </a:t>
                      </a:r>
                      <a:r>
                        <a:rPr lang="ru-RU" sz="11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млрд. руб. *</a:t>
                      </a:r>
                    </a:p>
                  </a:txBody>
                  <a:tcPr marL="72000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2018 </a:t>
                      </a: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год </a:t>
                      </a:r>
                      <a:r>
                        <a:rPr lang="ru-RU" sz="11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 </a:t>
                      </a:r>
                      <a:r>
                        <a:rPr lang="ru-RU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9,51</a:t>
                      </a:r>
                      <a:r>
                        <a:rPr lang="ru-RU" sz="11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млрд. руб.</a:t>
                      </a:r>
                    </a:p>
                  </a:txBody>
                  <a:tcPr marL="72000" marR="0" marT="0" marB="0" anchor="ctr"/>
                </a:tc>
              </a:tr>
              <a:tr h="2345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2015 год – </a:t>
                      </a:r>
                      <a:r>
                        <a:rPr lang="ru-RU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22,77 </a:t>
                      </a: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млрд. руб. *</a:t>
                      </a:r>
                    </a:p>
                  </a:txBody>
                  <a:tcPr marL="72000" marR="0" marT="0" marB="0" anchor="ctr"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2019 </a:t>
                      </a: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год </a:t>
                      </a:r>
                      <a:r>
                        <a:rPr lang="ru-RU" sz="11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 </a:t>
                      </a:r>
                      <a:r>
                        <a:rPr lang="ru-RU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28,26 </a:t>
                      </a:r>
                      <a:r>
                        <a:rPr lang="ru-RU" sz="11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млрд. руб.</a:t>
                      </a:r>
                    </a:p>
                  </a:txBody>
                  <a:tcPr marL="7200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2015 </a:t>
                      </a: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год </a:t>
                      </a:r>
                      <a:r>
                        <a:rPr lang="ru-RU" sz="11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   </a:t>
                      </a:r>
                      <a:r>
                        <a:rPr lang="ru-RU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9,61</a:t>
                      </a:r>
                      <a:r>
                        <a:rPr lang="ru-RU" sz="11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млрд. руб. *</a:t>
                      </a:r>
                    </a:p>
                  </a:txBody>
                  <a:tcPr marL="72000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2019 </a:t>
                      </a: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год </a:t>
                      </a:r>
                      <a:r>
                        <a:rPr lang="ru-RU" sz="11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 </a:t>
                      </a:r>
                      <a:r>
                        <a:rPr lang="ru-RU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9,72 </a:t>
                      </a:r>
                      <a:r>
                        <a:rPr lang="ru-RU" sz="11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млрд. руб.</a:t>
                      </a:r>
                    </a:p>
                  </a:txBody>
                  <a:tcPr marL="72000" marR="0" marT="0" marB="0" anchor="ctr"/>
                </a:tc>
              </a:tr>
              <a:tr h="2345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2016 год – </a:t>
                      </a:r>
                      <a:r>
                        <a:rPr lang="ru-RU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22,61 </a:t>
                      </a: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млрд. руб. *</a:t>
                      </a:r>
                    </a:p>
                  </a:txBody>
                  <a:tcPr marL="72000" marR="0" marT="0" marB="0" anchor="ctr"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2020 </a:t>
                      </a: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год </a:t>
                      </a:r>
                      <a:r>
                        <a:rPr lang="ru-RU" sz="11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 </a:t>
                      </a:r>
                      <a:r>
                        <a:rPr lang="ru-RU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29,11 </a:t>
                      </a:r>
                      <a:r>
                        <a:rPr lang="ru-RU" sz="11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млрд. руб.</a:t>
                      </a:r>
                    </a:p>
                  </a:txBody>
                  <a:tcPr marL="7200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2016 </a:t>
                      </a: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год </a:t>
                      </a:r>
                      <a:r>
                        <a:rPr lang="ru-RU" sz="11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  </a:t>
                      </a:r>
                      <a:r>
                        <a:rPr lang="ru-RU" sz="11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9,45</a:t>
                      </a:r>
                      <a:r>
                        <a:rPr lang="ru-RU" sz="11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1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млрд. руб. *</a:t>
                      </a:r>
                    </a:p>
                  </a:txBody>
                  <a:tcPr marL="72000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2020 </a:t>
                      </a: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год </a:t>
                      </a:r>
                      <a:r>
                        <a:rPr lang="ru-RU" sz="11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 </a:t>
                      </a:r>
                      <a:r>
                        <a:rPr lang="ru-RU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9,92 </a:t>
                      </a:r>
                      <a:r>
                        <a:rPr lang="ru-RU" sz="11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млрд. руб.</a:t>
                      </a:r>
                    </a:p>
                  </a:txBody>
                  <a:tcPr marL="72000" marR="0" marT="0" marB="0" anchor="ctr"/>
                </a:tc>
              </a:tr>
            </a:tbl>
          </a:graphicData>
        </a:graphic>
      </p:graphicFrame>
      <p:sp>
        <p:nvSpPr>
          <p:cNvPr id="35" name="Прямоугольник 34"/>
          <p:cNvSpPr/>
          <p:nvPr/>
        </p:nvSpPr>
        <p:spPr>
          <a:xfrm>
            <a:off x="89938" y="6165304"/>
            <a:ext cx="894655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* </a:t>
            </a:r>
            <a:r>
              <a:rPr lang="en-US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ru-RU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в  соответствии с ФЗ от 02.12.2013 № 349-ФЗ «О федеральном бюджете на 2014 год и на плановый период 2015 и 2016 годов»</a:t>
            </a:r>
            <a:endParaRPr lang="ru-RU" sz="9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Скругленный прямоугольник 68"/>
          <p:cNvSpPr/>
          <p:nvPr/>
        </p:nvSpPr>
        <p:spPr>
          <a:xfrm>
            <a:off x="177552" y="4559300"/>
            <a:ext cx="8789551" cy="1533997"/>
          </a:xfrm>
          <a:prstGeom prst="roundRect">
            <a:avLst>
              <a:gd name="adj" fmla="val 11638"/>
            </a:avLst>
          </a:prstGeom>
          <a:solidFill>
            <a:schemeClr val="bg1">
              <a:lumMod val="95000"/>
            </a:schemeClr>
          </a:solidFill>
          <a:ln w="19050">
            <a:solidFill>
              <a:srgbClr val="77933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172994" y="859292"/>
            <a:ext cx="8794109" cy="3456384"/>
          </a:xfrm>
          <a:prstGeom prst="roundRect">
            <a:avLst>
              <a:gd name="adj" fmla="val 4316"/>
            </a:avLst>
          </a:prstGeom>
          <a:solidFill>
            <a:schemeClr val="bg1">
              <a:lumMod val="95000"/>
            </a:schemeClr>
          </a:solidFill>
          <a:ln w="19050">
            <a:solidFill>
              <a:srgbClr val="BC474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3" name="AutoShape 3"/>
          <p:cNvSpPr>
            <a:spLocks noChangeArrowheads="1"/>
          </p:cNvSpPr>
          <p:nvPr/>
        </p:nvSpPr>
        <p:spPr bwMode="auto">
          <a:xfrm>
            <a:off x="145604" y="116632"/>
            <a:ext cx="8858250" cy="576000"/>
          </a:xfrm>
          <a:prstGeom prst="roundRect">
            <a:avLst>
              <a:gd name="adj" fmla="val 16667"/>
            </a:avLst>
          </a:prstGeom>
          <a:solidFill>
            <a:srgbClr val="E55427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1200" b="1" cap="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ФЦП «Социальное развитие села до 2013 года» и </a:t>
            </a:r>
          </a:p>
          <a:p>
            <a:pPr algn="ctr"/>
            <a:r>
              <a:rPr lang="ru-RU" sz="1200" b="1" cap="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ФЦП «Устойчивое развитие сельских территорий на 2014 – 2017 годы  и на период до 2020 года»</a:t>
            </a:r>
          </a:p>
        </p:txBody>
      </p:sp>
      <p:sp>
        <p:nvSpPr>
          <p:cNvPr id="19" name="Блок-схема: альтернативный процесс 18"/>
          <p:cNvSpPr/>
          <p:nvPr/>
        </p:nvSpPr>
        <p:spPr>
          <a:xfrm>
            <a:off x="683568" y="1114521"/>
            <a:ext cx="8078400" cy="432048"/>
          </a:xfrm>
          <a:prstGeom prst="flowChartAlternateProcess">
            <a:avLst/>
          </a:prstGeom>
          <a:gradFill flip="none" rotWithShape="1">
            <a:gsLst>
              <a:gs pos="100000">
                <a:srgbClr val="F6E7E6"/>
              </a:gs>
              <a:gs pos="31000">
                <a:srgbClr val="F0D5D4"/>
              </a:gs>
            </a:gsLst>
            <a:lin ang="13500000" scaled="1"/>
            <a:tileRect/>
          </a:gradFill>
          <a:ln w="12700">
            <a:solidFill>
              <a:schemeClr val="accent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defRPr/>
            </a:pPr>
            <a:r>
              <a:rPr lang="ru-RU" sz="1200" b="1" dirty="0" smtClean="0">
                <a:solidFill>
                  <a:srgbClr val="7F2F2D"/>
                </a:solidFill>
                <a:latin typeface="Arial" pitchFamily="34" charset="0"/>
                <a:cs typeface="Arial" pitchFamily="34" charset="0"/>
              </a:rPr>
              <a:t>Улучшение жилищных условий граждан, проживающих в сельской местности, в том числе молодых семей и  молодых специалистов</a:t>
            </a:r>
          </a:p>
        </p:txBody>
      </p:sp>
      <p:sp>
        <p:nvSpPr>
          <p:cNvPr id="22" name="Блок-схема: альтернативный процесс 21"/>
          <p:cNvSpPr/>
          <p:nvPr/>
        </p:nvSpPr>
        <p:spPr>
          <a:xfrm>
            <a:off x="683568" y="1653514"/>
            <a:ext cx="8078400" cy="360000"/>
          </a:xfrm>
          <a:prstGeom prst="flowChartAlternateProcess">
            <a:avLst/>
          </a:prstGeom>
          <a:gradFill flip="none" rotWithShape="1">
            <a:gsLst>
              <a:gs pos="100000">
                <a:srgbClr val="F6E7E6"/>
              </a:gs>
              <a:gs pos="31000">
                <a:srgbClr val="F0D5D4"/>
              </a:gs>
            </a:gsLst>
            <a:lin ang="13500000" scaled="1"/>
            <a:tileRect/>
          </a:gradFill>
          <a:ln w="12700">
            <a:solidFill>
              <a:schemeClr val="accent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defRPr/>
            </a:pPr>
            <a:r>
              <a:rPr lang="ru-RU" sz="1200" b="1" dirty="0" smtClean="0">
                <a:solidFill>
                  <a:srgbClr val="7F2F2D"/>
                </a:solidFill>
                <a:latin typeface="Arial" pitchFamily="34" charset="0"/>
                <a:cs typeface="Arial" pitchFamily="34" charset="0"/>
              </a:rPr>
              <a:t>Развитие социальной и инженерной инфраструктуры в сельской местности</a:t>
            </a:r>
          </a:p>
        </p:txBody>
      </p:sp>
      <p:sp>
        <p:nvSpPr>
          <p:cNvPr id="23" name="Блок-схема: альтернативный процесс 22"/>
          <p:cNvSpPr/>
          <p:nvPr/>
        </p:nvSpPr>
        <p:spPr>
          <a:xfrm>
            <a:off x="683568" y="2110276"/>
            <a:ext cx="8078400" cy="360000"/>
          </a:xfrm>
          <a:prstGeom prst="flowChartAlternateProcess">
            <a:avLst/>
          </a:prstGeom>
          <a:gradFill flip="none" rotWithShape="1">
            <a:gsLst>
              <a:gs pos="100000">
                <a:srgbClr val="F6E7E6"/>
              </a:gs>
              <a:gs pos="31000">
                <a:srgbClr val="F0D5D4"/>
              </a:gs>
            </a:gsLst>
            <a:lin ang="13500000" scaled="1"/>
            <a:tileRect/>
          </a:gradFill>
          <a:ln w="12700">
            <a:solidFill>
              <a:schemeClr val="accent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defRPr/>
            </a:pPr>
            <a:r>
              <a:rPr lang="ru-RU" sz="1200" b="1" dirty="0" smtClean="0">
                <a:solidFill>
                  <a:srgbClr val="7F2F2D"/>
                </a:solidFill>
                <a:latin typeface="Arial" pitchFamily="34" charset="0"/>
                <a:cs typeface="Arial" pitchFamily="34" charset="0"/>
              </a:rPr>
              <a:t> Поддержка комплексной компактной застройки сельских поселений</a:t>
            </a:r>
          </a:p>
        </p:txBody>
      </p:sp>
      <p:sp>
        <p:nvSpPr>
          <p:cNvPr id="26" name="Блок-схема: альтернативный процесс 25"/>
          <p:cNvSpPr/>
          <p:nvPr/>
        </p:nvSpPr>
        <p:spPr>
          <a:xfrm>
            <a:off x="683568" y="3130745"/>
            <a:ext cx="8078400" cy="360000"/>
          </a:xfrm>
          <a:prstGeom prst="flowChartAlternateProcess">
            <a:avLst/>
          </a:prstGeom>
          <a:gradFill flip="none" rotWithShape="1">
            <a:gsLst>
              <a:gs pos="100000">
                <a:srgbClr val="F6E7E6"/>
              </a:gs>
              <a:gs pos="31000">
                <a:srgbClr val="F0D5D4"/>
              </a:gs>
            </a:gsLst>
            <a:lin ang="13500000" scaled="1"/>
            <a:tileRect/>
          </a:gradFill>
          <a:ln w="12700">
            <a:solidFill>
              <a:schemeClr val="accent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defRPr/>
            </a:pPr>
            <a:r>
              <a:rPr lang="ru-RU" sz="1200" b="1" dirty="0" smtClean="0">
                <a:solidFill>
                  <a:srgbClr val="7F2F2D"/>
                </a:solidFill>
                <a:latin typeface="Arial" pitchFamily="34" charset="0"/>
                <a:cs typeface="Arial" pitchFamily="34" charset="0"/>
              </a:rPr>
              <a:t>Поощрение и популяризация достижений в сфере сельского развития</a:t>
            </a:r>
          </a:p>
        </p:txBody>
      </p:sp>
      <p:sp>
        <p:nvSpPr>
          <p:cNvPr id="27" name="Блок-схема: альтернативный процесс 26"/>
          <p:cNvSpPr/>
          <p:nvPr/>
        </p:nvSpPr>
        <p:spPr>
          <a:xfrm>
            <a:off x="683568" y="2588920"/>
            <a:ext cx="8078400" cy="432000"/>
          </a:xfrm>
          <a:prstGeom prst="flowChartAlternateProcess">
            <a:avLst/>
          </a:prstGeom>
          <a:gradFill flip="none" rotWithShape="1">
            <a:gsLst>
              <a:gs pos="100000">
                <a:srgbClr val="F6E7E6"/>
              </a:gs>
              <a:gs pos="31000">
                <a:srgbClr val="F0D5D4"/>
              </a:gs>
            </a:gsLst>
            <a:lin ang="13500000" scaled="1"/>
            <a:tileRect/>
          </a:gradFill>
          <a:ln w="12700">
            <a:solidFill>
              <a:schemeClr val="accent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defRPr/>
            </a:pPr>
            <a:r>
              <a:rPr lang="ru-RU" sz="1200" b="1" dirty="0" err="1" smtClean="0">
                <a:solidFill>
                  <a:srgbClr val="7F2F2D"/>
                </a:solidFill>
                <a:latin typeface="Arial" pitchFamily="34" charset="0"/>
                <a:cs typeface="Arial" pitchFamily="34" charset="0"/>
              </a:rPr>
              <a:t>Грантовая</a:t>
            </a:r>
            <a:r>
              <a:rPr lang="ru-RU" sz="1200" b="1" dirty="0" smtClean="0">
                <a:solidFill>
                  <a:srgbClr val="7F2F2D"/>
                </a:solidFill>
                <a:latin typeface="Arial" pitchFamily="34" charset="0"/>
                <a:cs typeface="Arial" pitchFamily="34" charset="0"/>
              </a:rPr>
              <a:t> поддержка местных инициатив сельских сообществ по улучшению условий  жизнедеятельности</a:t>
            </a:r>
          </a:p>
        </p:txBody>
      </p:sp>
      <p:sp>
        <p:nvSpPr>
          <p:cNvPr id="30" name="Блок-схема: альтернативный процесс 29"/>
          <p:cNvSpPr/>
          <p:nvPr/>
        </p:nvSpPr>
        <p:spPr>
          <a:xfrm>
            <a:off x="683568" y="3597730"/>
            <a:ext cx="8078400" cy="588716"/>
          </a:xfrm>
          <a:prstGeom prst="flowChartAlternateProcess">
            <a:avLst/>
          </a:prstGeom>
          <a:gradFill flip="none" rotWithShape="1">
            <a:gsLst>
              <a:gs pos="100000">
                <a:srgbClr val="F6E7E6"/>
              </a:gs>
              <a:gs pos="31000">
                <a:srgbClr val="F0D5D4"/>
              </a:gs>
            </a:gsLst>
            <a:lin ang="13500000" scaled="1"/>
            <a:tileRect/>
          </a:gradFill>
          <a:ln w="12700">
            <a:solidFill>
              <a:schemeClr val="accent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1200" b="1" dirty="0" smtClean="0">
                <a:solidFill>
                  <a:srgbClr val="7F2F2D"/>
                </a:solidFill>
                <a:latin typeface="Arial" pitchFamily="34" charset="0"/>
                <a:cs typeface="Arial" pitchFamily="34" charset="0"/>
              </a:rPr>
              <a:t> Научно-методическое обеспечение реализации мероприятий ФЦП «Социальное развитие села до 2013 года» и ФЦП «Устойчивое развитие сельских территорий на 2014 – 2017 годы  и на период до    2020 года»</a:t>
            </a:r>
          </a:p>
        </p:txBody>
      </p:sp>
      <p:sp>
        <p:nvSpPr>
          <p:cNvPr id="44" name="Овал 43"/>
          <p:cNvSpPr/>
          <p:nvPr/>
        </p:nvSpPr>
        <p:spPr>
          <a:xfrm>
            <a:off x="316243" y="1235859"/>
            <a:ext cx="216000" cy="216000"/>
          </a:xfrm>
          <a:prstGeom prst="ellipse">
            <a:avLst/>
          </a:prstGeom>
          <a:gradFill flip="none" rotWithShape="1">
            <a:gsLst>
              <a:gs pos="100000">
                <a:srgbClr val="F6E7E6"/>
              </a:gs>
              <a:gs pos="31000">
                <a:srgbClr val="F0D5D4"/>
              </a:gs>
            </a:gsLst>
            <a:lin ang="13500000" scaled="1"/>
            <a:tileRect/>
          </a:gradFill>
          <a:ln w="12700">
            <a:solidFill>
              <a:schemeClr val="accent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20000"/>
              </a:spcBef>
              <a:defRPr/>
            </a:pPr>
            <a:endParaRPr lang="ru-RU" sz="1200" b="1" dirty="0" err="1" smtClean="0">
              <a:solidFill>
                <a:srgbClr val="7F2F2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Овал 44"/>
          <p:cNvSpPr/>
          <p:nvPr/>
        </p:nvSpPr>
        <p:spPr>
          <a:xfrm>
            <a:off x="316243" y="1732306"/>
            <a:ext cx="216000" cy="216000"/>
          </a:xfrm>
          <a:prstGeom prst="ellipse">
            <a:avLst/>
          </a:prstGeom>
          <a:gradFill flip="none" rotWithShape="1">
            <a:gsLst>
              <a:gs pos="100000">
                <a:srgbClr val="F6E7E6"/>
              </a:gs>
              <a:gs pos="31000">
                <a:srgbClr val="F0D5D4"/>
              </a:gs>
            </a:gsLst>
            <a:lin ang="13500000" scaled="1"/>
            <a:tileRect/>
          </a:gradFill>
          <a:ln w="12700">
            <a:solidFill>
              <a:schemeClr val="accent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20000"/>
              </a:spcBef>
              <a:defRPr/>
            </a:pPr>
            <a:endParaRPr lang="ru-RU" sz="1200" b="1" dirty="0" err="1" smtClean="0">
              <a:solidFill>
                <a:srgbClr val="7F2F2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Овал 45"/>
          <p:cNvSpPr/>
          <p:nvPr/>
        </p:nvSpPr>
        <p:spPr>
          <a:xfrm>
            <a:off x="316243" y="2186934"/>
            <a:ext cx="216000" cy="216000"/>
          </a:xfrm>
          <a:prstGeom prst="ellipse">
            <a:avLst/>
          </a:prstGeom>
          <a:gradFill flip="none" rotWithShape="1">
            <a:gsLst>
              <a:gs pos="100000">
                <a:srgbClr val="F6E7E6"/>
              </a:gs>
              <a:gs pos="31000">
                <a:srgbClr val="F0D5D4"/>
              </a:gs>
            </a:gsLst>
            <a:lin ang="13500000" scaled="1"/>
            <a:tileRect/>
          </a:gradFill>
          <a:ln w="12700">
            <a:solidFill>
              <a:schemeClr val="accent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20000"/>
              </a:spcBef>
              <a:defRPr/>
            </a:pPr>
            <a:endParaRPr lang="ru-RU" sz="1200" b="1" dirty="0" err="1" smtClean="0">
              <a:solidFill>
                <a:srgbClr val="7F2F2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Овал 47"/>
          <p:cNvSpPr/>
          <p:nvPr/>
        </p:nvSpPr>
        <p:spPr>
          <a:xfrm>
            <a:off x="316243" y="2686024"/>
            <a:ext cx="216000" cy="216000"/>
          </a:xfrm>
          <a:prstGeom prst="ellipse">
            <a:avLst/>
          </a:prstGeom>
          <a:gradFill flip="none" rotWithShape="1">
            <a:gsLst>
              <a:gs pos="100000">
                <a:srgbClr val="F6E7E6"/>
              </a:gs>
              <a:gs pos="31000">
                <a:srgbClr val="F0D5D4"/>
              </a:gs>
            </a:gsLst>
            <a:lin ang="13500000" scaled="1"/>
            <a:tileRect/>
          </a:gradFill>
          <a:ln w="12700">
            <a:solidFill>
              <a:schemeClr val="accent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20000"/>
              </a:spcBef>
              <a:defRPr/>
            </a:pPr>
            <a:endParaRPr lang="ru-RU" sz="1200" b="1" dirty="0" err="1" smtClean="0">
              <a:solidFill>
                <a:srgbClr val="7F2F2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Овал 49"/>
          <p:cNvSpPr/>
          <p:nvPr/>
        </p:nvSpPr>
        <p:spPr>
          <a:xfrm>
            <a:off x="316243" y="3205269"/>
            <a:ext cx="216000" cy="216000"/>
          </a:xfrm>
          <a:prstGeom prst="ellipse">
            <a:avLst/>
          </a:prstGeom>
          <a:gradFill flip="none" rotWithShape="1">
            <a:gsLst>
              <a:gs pos="100000">
                <a:srgbClr val="F6E7E6"/>
              </a:gs>
              <a:gs pos="31000">
                <a:srgbClr val="F0D5D4"/>
              </a:gs>
            </a:gsLst>
            <a:lin ang="13500000" scaled="1"/>
            <a:tileRect/>
          </a:gradFill>
          <a:ln w="12700">
            <a:solidFill>
              <a:schemeClr val="accent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20000"/>
              </a:spcBef>
              <a:defRPr/>
            </a:pPr>
            <a:endParaRPr lang="ru-RU" sz="1200" b="1" dirty="0" err="1" smtClean="0">
              <a:solidFill>
                <a:srgbClr val="7F2F2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Овал 52"/>
          <p:cNvSpPr/>
          <p:nvPr/>
        </p:nvSpPr>
        <p:spPr>
          <a:xfrm>
            <a:off x="316243" y="3783467"/>
            <a:ext cx="216000" cy="216000"/>
          </a:xfrm>
          <a:prstGeom prst="ellipse">
            <a:avLst/>
          </a:prstGeom>
          <a:gradFill flip="none" rotWithShape="1">
            <a:gsLst>
              <a:gs pos="100000">
                <a:srgbClr val="F6E7E6"/>
              </a:gs>
              <a:gs pos="31000">
                <a:srgbClr val="F0D5D4"/>
              </a:gs>
            </a:gsLst>
            <a:lin ang="13500000" scaled="1"/>
            <a:tileRect/>
          </a:gradFill>
          <a:ln w="12700">
            <a:solidFill>
              <a:schemeClr val="accent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20000"/>
              </a:spcBef>
              <a:defRPr/>
            </a:pPr>
            <a:endParaRPr lang="ru-RU" sz="1200" b="1" dirty="0" err="1" smtClean="0">
              <a:solidFill>
                <a:srgbClr val="7F2F2D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Группа 31"/>
          <p:cNvGrpSpPr/>
          <p:nvPr/>
        </p:nvGrpSpPr>
        <p:grpSpPr>
          <a:xfrm>
            <a:off x="0" y="6418263"/>
            <a:ext cx="9144000" cy="412090"/>
            <a:chOff x="0" y="6418263"/>
            <a:chExt cx="9144000" cy="412090"/>
          </a:xfrm>
        </p:grpSpPr>
        <p:sp>
          <p:nvSpPr>
            <p:cNvPr id="39" name="Овал 38"/>
            <p:cNvSpPr/>
            <p:nvPr/>
          </p:nvSpPr>
          <p:spPr bwMode="auto">
            <a:xfrm>
              <a:off x="236538" y="6434138"/>
              <a:ext cx="504825" cy="358775"/>
            </a:xfrm>
            <a:prstGeom prst="ellipse">
              <a:avLst/>
            </a:prstGeom>
            <a:solidFill>
              <a:srgbClr val="C25552"/>
            </a:solidFill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200" b="1" dirty="0" smtClean="0">
                  <a:latin typeface="Arial" pitchFamily="34" charset="0"/>
                  <a:cs typeface="Arial" pitchFamily="34" charset="0"/>
                </a:rPr>
                <a:t>13</a:t>
              </a:r>
              <a:endParaRPr lang="ru-RU" sz="1200" b="1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40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604448" y="6446569"/>
              <a:ext cx="360040" cy="383784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2000"/>
                  </a:schemeClr>
                </a:gs>
                <a:gs pos="50000">
                  <a:schemeClr val="accent1">
                    <a:tint val="44500"/>
                    <a:satMod val="160000"/>
                    <a:alpha val="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  <a:ln w="9525">
              <a:gradFill>
                <a:gsLst>
                  <a:gs pos="0">
                    <a:schemeClr val="accent1">
                      <a:tint val="66000"/>
                      <a:satMod val="160000"/>
                      <a:alpha val="2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0"/>
                    </a:schemeClr>
                  </a:gs>
                  <a:gs pos="100000">
                    <a:schemeClr val="accent1">
                      <a:tint val="23500"/>
                      <a:satMod val="160000"/>
                      <a:alpha val="0"/>
                    </a:schemeClr>
                  </a:gs>
                </a:gsLst>
                <a:lin ang="5400000" scaled="0"/>
              </a:gradFill>
              <a:miter lim="800000"/>
              <a:headEnd/>
              <a:tailEnd/>
            </a:ln>
            <a:effectLst/>
          </p:spPr>
        </p:pic>
        <p:sp>
          <p:nvSpPr>
            <p:cNvPr id="41" name="Прямоугольник 40"/>
            <p:cNvSpPr>
              <a:spLocks noChangeArrowheads="1"/>
            </p:cNvSpPr>
            <p:nvPr/>
          </p:nvSpPr>
          <p:spPr bwMode="auto">
            <a:xfrm>
              <a:off x="0" y="6513513"/>
              <a:ext cx="9144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200" dirty="0">
                  <a:solidFill>
                    <a:srgbClr val="EA3800"/>
                  </a:solidFill>
                  <a:latin typeface="Arial" pitchFamily="34" charset="0"/>
                  <a:cs typeface="Arial" pitchFamily="34" charset="0"/>
                </a:rPr>
                <a:t>МИНИСТЕРСТВО СЕЛЬСКОГО ХОЗЯЙСТВА РОССИЙСКОЙ ФЕДЕРАЦИИ </a:t>
              </a:r>
            </a:p>
          </p:txBody>
        </p:sp>
        <p:cxnSp>
          <p:nvCxnSpPr>
            <p:cNvPr id="42" name="Прямая соединительная линия 41"/>
            <p:cNvCxnSpPr/>
            <p:nvPr/>
          </p:nvCxnSpPr>
          <p:spPr>
            <a:xfrm>
              <a:off x="179388" y="6418263"/>
              <a:ext cx="8767762" cy="0"/>
            </a:xfrm>
            <a:prstGeom prst="line">
              <a:avLst/>
            </a:prstGeom>
            <a:ln w="15875">
              <a:solidFill>
                <a:srgbClr val="E55427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1" name="Блок-схема: альтернативный процесс 60"/>
          <p:cNvSpPr/>
          <p:nvPr/>
        </p:nvSpPr>
        <p:spPr>
          <a:xfrm>
            <a:off x="1466850" y="764828"/>
            <a:ext cx="6191250" cy="215900"/>
          </a:xfrm>
          <a:prstGeom prst="flowChartAlternateProcess">
            <a:avLst/>
          </a:prstGeom>
          <a:solidFill>
            <a:srgbClr val="C5615F"/>
          </a:solidFill>
          <a:ln>
            <a:solidFill>
              <a:srgbClr val="BC47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МЕРОПРИЯТИЯ</a:t>
            </a:r>
          </a:p>
        </p:txBody>
      </p:sp>
      <p:sp>
        <p:nvSpPr>
          <p:cNvPr id="66" name="Блок-схема: альтернативный процесс 65"/>
          <p:cNvSpPr/>
          <p:nvPr/>
        </p:nvSpPr>
        <p:spPr>
          <a:xfrm>
            <a:off x="1475656" y="4446077"/>
            <a:ext cx="6191250" cy="215900"/>
          </a:xfrm>
          <a:prstGeom prst="flowChartAlternateProcess">
            <a:avLst/>
          </a:prstGeom>
          <a:solidFill>
            <a:srgbClr val="87A846"/>
          </a:solidFill>
          <a:ln w="19050">
            <a:solidFill>
              <a:srgbClr val="77933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ФИНАНСИРОВАНИЕ</a:t>
            </a:r>
          </a:p>
        </p:txBody>
      </p:sp>
      <p:graphicFrame>
        <p:nvGraphicFramePr>
          <p:cNvPr id="67" name="Таблица 66"/>
          <p:cNvGraphicFramePr>
            <a:graphicFrameLocks noGrp="1"/>
          </p:cNvGraphicFramePr>
          <p:nvPr/>
        </p:nvGraphicFramePr>
        <p:xfrm>
          <a:off x="385550" y="4686400"/>
          <a:ext cx="8516455" cy="13714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70232"/>
                <a:gridCol w="1978241"/>
                <a:gridCol w="116840"/>
                <a:gridCol w="2075571"/>
                <a:gridCol w="2075571"/>
              </a:tblGrid>
              <a:tr h="198609"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ВСЕГО</a:t>
                      </a:r>
                      <a:r>
                        <a:rPr lang="ru-RU" sz="1100" b="1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за 2013 – 2020 годы – </a:t>
                      </a:r>
                      <a:r>
                        <a:rPr lang="ru-RU" sz="12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99,71</a:t>
                      </a:r>
                      <a:r>
                        <a:rPr lang="ru-RU" sz="11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млрд. руб.</a:t>
                      </a:r>
                      <a:r>
                        <a:rPr lang="ru-RU" sz="11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T="0" marB="0"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ru-RU" sz="800" b="1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l"/>
                      <a:endParaRPr lang="ru-RU" sz="800" b="1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234578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в том числе по годам:</a:t>
                      </a:r>
                    </a:p>
                  </a:txBody>
                  <a:tcPr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из них </a:t>
                      </a: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Минкультуры России </a:t>
                      </a:r>
                      <a:r>
                        <a:rPr lang="ru-RU" sz="11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(всего – </a:t>
                      </a:r>
                      <a:r>
                        <a:rPr lang="ru-RU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2,83 </a:t>
                      </a:r>
                      <a:r>
                        <a:rPr lang="ru-RU" sz="11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млрд. руб.) </a:t>
                      </a:r>
                      <a:r>
                        <a:rPr lang="en-US" sz="11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:</a:t>
                      </a:r>
                      <a:endParaRPr lang="ru-RU" sz="1100" b="1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45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2013 год –   </a:t>
                      </a:r>
                      <a:r>
                        <a:rPr lang="ru-RU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9,01 </a:t>
                      </a: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млрд. руб. </a:t>
                      </a:r>
                    </a:p>
                  </a:txBody>
                  <a:tcPr marL="72000" marR="0" marT="0" marB="0" anchor="ctr"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2017 </a:t>
                      </a: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год </a:t>
                      </a:r>
                      <a:r>
                        <a:rPr lang="ru-RU" sz="11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 </a:t>
                      </a:r>
                      <a:r>
                        <a:rPr lang="ru-RU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11,94 </a:t>
                      </a:r>
                      <a:r>
                        <a:rPr lang="ru-RU" sz="11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млрд. руб.</a:t>
                      </a:r>
                    </a:p>
                  </a:txBody>
                  <a:tcPr marL="7200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2013 </a:t>
                      </a: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год </a:t>
                      </a:r>
                      <a:r>
                        <a:rPr lang="ru-RU" sz="11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 </a:t>
                      </a:r>
                      <a:r>
                        <a:rPr lang="ru-RU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0,00 </a:t>
                      </a:r>
                      <a:r>
                        <a:rPr lang="ru-RU" sz="11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млрд. руб. </a:t>
                      </a:r>
                    </a:p>
                  </a:txBody>
                  <a:tcPr marL="72000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2017 </a:t>
                      </a: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год </a:t>
                      </a:r>
                      <a:r>
                        <a:rPr lang="ru-RU" sz="11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 </a:t>
                      </a:r>
                      <a:r>
                        <a:rPr lang="ru-RU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0,46 </a:t>
                      </a:r>
                      <a:r>
                        <a:rPr lang="ru-RU" sz="11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млрд. руб.</a:t>
                      </a:r>
                    </a:p>
                  </a:txBody>
                  <a:tcPr marL="72000" marR="0" marT="0" marB="0" anchor="ctr"/>
                </a:tc>
              </a:tr>
              <a:tr h="2345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 год – </a:t>
                      </a:r>
                      <a:r>
                        <a:rPr lang="ru-RU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11,29 </a:t>
                      </a: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млрд. руб. *</a:t>
                      </a:r>
                    </a:p>
                  </a:txBody>
                  <a:tcPr marL="72000" marR="0" marT="0" marB="0" anchor="ctr"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2018 </a:t>
                      </a: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год </a:t>
                      </a:r>
                      <a:r>
                        <a:rPr lang="ru-RU" sz="11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 </a:t>
                      </a:r>
                      <a:r>
                        <a:rPr lang="ru-RU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14,16 </a:t>
                      </a:r>
                      <a:r>
                        <a:rPr lang="ru-RU" sz="11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млрд. руб.</a:t>
                      </a:r>
                    </a:p>
                  </a:txBody>
                  <a:tcPr marL="7200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2014 </a:t>
                      </a: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год </a:t>
                      </a:r>
                      <a:r>
                        <a:rPr lang="ru-RU" sz="11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 </a:t>
                      </a:r>
                      <a:r>
                        <a:rPr lang="ru-RU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0,00 </a:t>
                      </a:r>
                      <a:r>
                        <a:rPr lang="ru-RU" sz="11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млрд. руб. *</a:t>
                      </a:r>
                    </a:p>
                  </a:txBody>
                  <a:tcPr marL="72000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2018 </a:t>
                      </a: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год </a:t>
                      </a:r>
                      <a:r>
                        <a:rPr lang="ru-RU" sz="11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 </a:t>
                      </a:r>
                      <a:r>
                        <a:rPr lang="ru-RU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0,55 </a:t>
                      </a:r>
                      <a:r>
                        <a:rPr lang="ru-RU" sz="11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млрд. руб.</a:t>
                      </a:r>
                    </a:p>
                  </a:txBody>
                  <a:tcPr marL="72000" marR="0" marT="0" marB="0" anchor="ctr"/>
                </a:tc>
              </a:tr>
              <a:tr h="2345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2015 год –   </a:t>
                      </a:r>
                      <a:r>
                        <a:rPr lang="ru-RU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9,00 </a:t>
                      </a: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млрд. руб. *</a:t>
                      </a:r>
                    </a:p>
                  </a:txBody>
                  <a:tcPr marL="72000" marR="0" marT="0" marB="0" anchor="ctr"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2019 </a:t>
                      </a: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год </a:t>
                      </a:r>
                      <a:r>
                        <a:rPr lang="ru-RU" sz="11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 </a:t>
                      </a:r>
                      <a:r>
                        <a:rPr lang="ru-RU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16,54 </a:t>
                      </a:r>
                      <a:r>
                        <a:rPr lang="ru-RU" sz="11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млрд. руб.</a:t>
                      </a:r>
                    </a:p>
                  </a:txBody>
                  <a:tcPr marL="7200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2015 </a:t>
                      </a: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год </a:t>
                      </a:r>
                      <a:r>
                        <a:rPr lang="ru-RU" sz="11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 </a:t>
                      </a:r>
                      <a:r>
                        <a:rPr lang="ru-RU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0,00</a:t>
                      </a:r>
                      <a:r>
                        <a:rPr lang="ru-RU" sz="11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млрд. руб. *</a:t>
                      </a:r>
                    </a:p>
                  </a:txBody>
                  <a:tcPr marL="72000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2019 </a:t>
                      </a: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год </a:t>
                      </a:r>
                      <a:r>
                        <a:rPr lang="ru-RU" sz="11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 </a:t>
                      </a:r>
                      <a:r>
                        <a:rPr lang="ru-RU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0,65 </a:t>
                      </a:r>
                      <a:r>
                        <a:rPr lang="ru-RU" sz="11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млрд. руб.</a:t>
                      </a:r>
                    </a:p>
                  </a:txBody>
                  <a:tcPr marL="72000" marR="0" marT="0" marB="0" anchor="ctr"/>
                </a:tc>
              </a:tr>
              <a:tr h="2345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2016 год –   </a:t>
                      </a:r>
                      <a:r>
                        <a:rPr lang="ru-RU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8,55 </a:t>
                      </a: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млрд. руб. *</a:t>
                      </a:r>
                    </a:p>
                  </a:txBody>
                  <a:tcPr marL="72000" marR="0" marT="0" marB="0" anchor="ctr"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2020 </a:t>
                      </a: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год </a:t>
                      </a:r>
                      <a:r>
                        <a:rPr lang="ru-RU" sz="11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 </a:t>
                      </a:r>
                      <a:r>
                        <a:rPr lang="ru-RU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19,22 </a:t>
                      </a:r>
                      <a:r>
                        <a:rPr lang="ru-RU" sz="11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млрд. руб.</a:t>
                      </a:r>
                    </a:p>
                  </a:txBody>
                  <a:tcPr marL="72000" marR="0" marT="0" marB="0"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2016 </a:t>
                      </a: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год </a:t>
                      </a:r>
                      <a:r>
                        <a:rPr lang="ru-RU" sz="11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</a:t>
                      </a:r>
                      <a:r>
                        <a:rPr lang="ru-RU" sz="1100" b="1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100" b="1" kern="12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0,32</a:t>
                      </a:r>
                      <a:r>
                        <a:rPr lang="ru-RU" sz="1100" b="1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1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млрд. руб. *</a:t>
                      </a:r>
                    </a:p>
                  </a:txBody>
                  <a:tcPr marL="72000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2020 </a:t>
                      </a: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год </a:t>
                      </a:r>
                      <a:r>
                        <a:rPr lang="ru-RU" sz="11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 </a:t>
                      </a:r>
                      <a:r>
                        <a:rPr lang="ru-RU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0,77 </a:t>
                      </a:r>
                      <a:r>
                        <a:rPr lang="ru-RU" sz="11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млрд. руб.</a:t>
                      </a:r>
                    </a:p>
                  </a:txBody>
                  <a:tcPr marL="72000" marR="0" marT="0" marB="0" anchor="ctr"/>
                </a:tc>
              </a:tr>
            </a:tbl>
          </a:graphicData>
        </a:graphic>
      </p:graphicFrame>
      <p:sp>
        <p:nvSpPr>
          <p:cNvPr id="32" name="Прямоугольник 31"/>
          <p:cNvSpPr/>
          <p:nvPr/>
        </p:nvSpPr>
        <p:spPr>
          <a:xfrm>
            <a:off x="89938" y="6165304"/>
            <a:ext cx="894655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* </a:t>
            </a:r>
            <a:r>
              <a:rPr lang="en-US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ru-RU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в  соответствии с ФЗ от 02.12.2013 № 349-ФЗ «О федеральном бюджете на 2014 год и на плановый период 2015 и 2016 годов»</a:t>
            </a:r>
            <a:endParaRPr lang="ru-RU" sz="9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Скругленный прямоугольник 61"/>
          <p:cNvSpPr/>
          <p:nvPr/>
        </p:nvSpPr>
        <p:spPr>
          <a:xfrm>
            <a:off x="177552" y="4559300"/>
            <a:ext cx="8789551" cy="1533997"/>
          </a:xfrm>
          <a:prstGeom prst="roundRect">
            <a:avLst>
              <a:gd name="adj" fmla="val 11638"/>
            </a:avLst>
          </a:prstGeom>
          <a:solidFill>
            <a:schemeClr val="bg1">
              <a:lumMod val="95000"/>
            </a:schemeClr>
          </a:solidFill>
          <a:ln w="19050">
            <a:solidFill>
              <a:srgbClr val="77933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172994" y="859292"/>
            <a:ext cx="8794109" cy="3456384"/>
          </a:xfrm>
          <a:prstGeom prst="roundRect">
            <a:avLst>
              <a:gd name="adj" fmla="val 4316"/>
            </a:avLst>
          </a:prstGeom>
          <a:solidFill>
            <a:schemeClr val="bg1">
              <a:lumMod val="95000"/>
            </a:schemeClr>
          </a:solidFill>
          <a:ln w="19050">
            <a:solidFill>
              <a:srgbClr val="BC474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3" name="AutoShape 3"/>
          <p:cNvSpPr>
            <a:spLocks noChangeArrowheads="1"/>
          </p:cNvSpPr>
          <p:nvPr/>
        </p:nvSpPr>
        <p:spPr bwMode="auto">
          <a:xfrm>
            <a:off x="145604" y="116631"/>
            <a:ext cx="8858250" cy="576000"/>
          </a:xfrm>
          <a:prstGeom prst="roundRect">
            <a:avLst>
              <a:gd name="adj" fmla="val 16667"/>
            </a:avLst>
          </a:prstGeom>
          <a:solidFill>
            <a:srgbClr val="E55427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1200" b="1" cap="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ФЦП «Плодородие до 2013 года» и </a:t>
            </a:r>
          </a:p>
          <a:p>
            <a:pPr algn="ctr"/>
            <a:r>
              <a:rPr lang="ru-RU" sz="1200" b="1" cap="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ФЦП «Развитие мелиорации сельскохозяйственных земель России на период до 2020 года»</a:t>
            </a:r>
          </a:p>
        </p:txBody>
      </p:sp>
      <p:sp>
        <p:nvSpPr>
          <p:cNvPr id="12" name="Блок-схема: альтернативный процесс 11"/>
          <p:cNvSpPr/>
          <p:nvPr/>
        </p:nvSpPr>
        <p:spPr>
          <a:xfrm>
            <a:off x="1466850" y="764828"/>
            <a:ext cx="6191250" cy="215900"/>
          </a:xfrm>
          <a:prstGeom prst="flowChartAlternateProcess">
            <a:avLst/>
          </a:prstGeom>
          <a:solidFill>
            <a:srgbClr val="C5615F"/>
          </a:solidFill>
          <a:ln>
            <a:solidFill>
              <a:srgbClr val="BC47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МЕРОПРИЯТИЯ</a:t>
            </a:r>
          </a:p>
        </p:txBody>
      </p:sp>
      <p:sp>
        <p:nvSpPr>
          <p:cNvPr id="19" name="Блок-схема: альтернативный процесс 18"/>
          <p:cNvSpPr/>
          <p:nvPr/>
        </p:nvSpPr>
        <p:spPr>
          <a:xfrm>
            <a:off x="683568" y="1988840"/>
            <a:ext cx="8078400" cy="601464"/>
          </a:xfrm>
          <a:prstGeom prst="flowChartAlternateProcess">
            <a:avLst/>
          </a:prstGeom>
          <a:gradFill flip="none" rotWithShape="1">
            <a:gsLst>
              <a:gs pos="100000">
                <a:srgbClr val="F6E7E6"/>
              </a:gs>
              <a:gs pos="31000">
                <a:srgbClr val="F0D5D4"/>
              </a:gs>
            </a:gsLst>
            <a:lin ang="13500000" scaled="1"/>
            <a:tileRect/>
          </a:gradFill>
          <a:ln w="12700">
            <a:solidFill>
              <a:schemeClr val="accent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defRPr/>
            </a:pPr>
            <a:r>
              <a:rPr lang="ru-RU" sz="1200" b="1" dirty="0" smtClean="0">
                <a:solidFill>
                  <a:srgbClr val="7F2F2D"/>
                </a:solidFill>
                <a:latin typeface="Arial" pitchFamily="34" charset="0"/>
                <a:cs typeface="Arial" pitchFamily="34" charset="0"/>
              </a:rPr>
              <a:t>Научно</a:t>
            </a:r>
            <a:r>
              <a:rPr lang="en-US" sz="1200" b="1" dirty="0" smtClean="0">
                <a:solidFill>
                  <a:srgbClr val="7F2F2D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1200" b="1" dirty="0" smtClean="0">
                <a:solidFill>
                  <a:srgbClr val="7F2F2D"/>
                </a:solidFill>
                <a:latin typeface="Arial" pitchFamily="34" charset="0"/>
                <a:cs typeface="Arial" pitchFamily="34" charset="0"/>
              </a:rPr>
              <a:t>исследовательские и опытно</a:t>
            </a:r>
            <a:r>
              <a:rPr lang="en-US" sz="1200" b="1" dirty="0" smtClean="0">
                <a:solidFill>
                  <a:srgbClr val="7F2F2D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1200" b="1" dirty="0" smtClean="0">
                <a:solidFill>
                  <a:srgbClr val="7F2F2D"/>
                </a:solidFill>
                <a:latin typeface="Arial" pitchFamily="34" charset="0"/>
                <a:cs typeface="Arial" pitchFamily="34" charset="0"/>
              </a:rPr>
              <a:t>конструкторские работы</a:t>
            </a:r>
          </a:p>
        </p:txBody>
      </p:sp>
      <p:sp>
        <p:nvSpPr>
          <p:cNvPr id="23" name="Блок-схема: альтернативный процесс 22"/>
          <p:cNvSpPr/>
          <p:nvPr/>
        </p:nvSpPr>
        <p:spPr>
          <a:xfrm>
            <a:off x="683568" y="2755528"/>
            <a:ext cx="8078400" cy="601464"/>
          </a:xfrm>
          <a:prstGeom prst="flowChartAlternateProcess">
            <a:avLst/>
          </a:prstGeom>
          <a:gradFill flip="none" rotWithShape="1">
            <a:gsLst>
              <a:gs pos="100000">
                <a:srgbClr val="F6E7E6"/>
              </a:gs>
              <a:gs pos="31000">
                <a:srgbClr val="F0D5D4"/>
              </a:gs>
            </a:gsLst>
            <a:lin ang="13500000" scaled="1"/>
            <a:tileRect/>
          </a:gradFill>
          <a:ln w="12700">
            <a:solidFill>
              <a:schemeClr val="accent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defRPr/>
            </a:pPr>
            <a:r>
              <a:rPr lang="ru-RU" sz="1200" b="1" dirty="0" err="1" smtClean="0">
                <a:solidFill>
                  <a:srgbClr val="7F2F2D"/>
                </a:solidFill>
                <a:latin typeface="Arial" pitchFamily="34" charset="0"/>
                <a:cs typeface="Arial" pitchFamily="34" charset="0"/>
              </a:rPr>
              <a:t>Культуртехнические</a:t>
            </a:r>
            <a:r>
              <a:rPr lang="ru-RU" sz="1200" b="1" dirty="0" smtClean="0">
                <a:solidFill>
                  <a:srgbClr val="7F2F2D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200" b="1" dirty="0" err="1" smtClean="0">
                <a:solidFill>
                  <a:srgbClr val="7F2F2D"/>
                </a:solidFill>
                <a:latin typeface="Arial" pitchFamily="34" charset="0"/>
                <a:cs typeface="Arial" pitchFamily="34" charset="0"/>
              </a:rPr>
              <a:t>агролесомелиоративные</a:t>
            </a:r>
            <a:r>
              <a:rPr lang="ru-RU" sz="1200" b="1" dirty="0" smtClean="0">
                <a:solidFill>
                  <a:srgbClr val="7F2F2D"/>
                </a:solidFill>
                <a:latin typeface="Arial" pitchFamily="34" charset="0"/>
                <a:cs typeface="Arial" pitchFamily="34" charset="0"/>
              </a:rPr>
              <a:t> и фитомелиоративные мероприятия</a:t>
            </a:r>
          </a:p>
        </p:txBody>
      </p:sp>
      <p:sp>
        <p:nvSpPr>
          <p:cNvPr id="57" name="Блок-схема: альтернативный процесс 56"/>
          <p:cNvSpPr/>
          <p:nvPr/>
        </p:nvSpPr>
        <p:spPr>
          <a:xfrm>
            <a:off x="683568" y="1124744"/>
            <a:ext cx="8078400" cy="701708"/>
          </a:xfrm>
          <a:prstGeom prst="flowChartAlternateProcess">
            <a:avLst/>
          </a:prstGeom>
          <a:gradFill flip="none" rotWithShape="1">
            <a:gsLst>
              <a:gs pos="100000">
                <a:srgbClr val="F6E7E6"/>
              </a:gs>
              <a:gs pos="31000">
                <a:srgbClr val="F0D5D4"/>
              </a:gs>
            </a:gsLst>
            <a:lin ang="13500000" scaled="1"/>
            <a:tileRect/>
          </a:gradFill>
          <a:ln w="12700">
            <a:solidFill>
              <a:schemeClr val="accent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1200" b="1" dirty="0" err="1" smtClean="0">
                <a:solidFill>
                  <a:srgbClr val="7F2F2D"/>
                </a:solidFill>
                <a:latin typeface="Arial" pitchFamily="34" charset="0"/>
                <a:cs typeface="Arial" pitchFamily="34" charset="0"/>
              </a:rPr>
              <a:t>Строительство и реконструкция оросительных и осушительных систем, а также отдельно расположенных гидротехнических сооружений</a:t>
            </a:r>
          </a:p>
        </p:txBody>
      </p:sp>
      <p:sp>
        <p:nvSpPr>
          <p:cNvPr id="21" name="Блок-схема: альтернативный процесс 20"/>
          <p:cNvSpPr/>
          <p:nvPr/>
        </p:nvSpPr>
        <p:spPr>
          <a:xfrm>
            <a:off x="683568" y="3547616"/>
            <a:ext cx="8078400" cy="601464"/>
          </a:xfrm>
          <a:prstGeom prst="flowChartAlternateProcess">
            <a:avLst/>
          </a:prstGeom>
          <a:gradFill flip="none" rotWithShape="1">
            <a:gsLst>
              <a:gs pos="100000">
                <a:srgbClr val="F6E7E6"/>
              </a:gs>
              <a:gs pos="31000">
                <a:srgbClr val="F0D5D4"/>
              </a:gs>
            </a:gsLst>
            <a:lin ang="13500000" scaled="1"/>
            <a:tileRect/>
          </a:gradFill>
          <a:ln w="12700">
            <a:solidFill>
              <a:schemeClr val="accent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defRPr/>
            </a:pPr>
            <a:r>
              <a:rPr lang="ru-RU" sz="1200" b="1" dirty="0" err="1" smtClean="0">
                <a:solidFill>
                  <a:srgbClr val="7F2F2D"/>
                </a:solidFill>
                <a:latin typeface="Arial" pitchFamily="34" charset="0"/>
                <a:cs typeface="Arial" pitchFamily="34" charset="0"/>
              </a:rPr>
              <a:t>Противопаводковые мероприятия</a:t>
            </a:r>
          </a:p>
        </p:txBody>
      </p:sp>
      <p:grpSp>
        <p:nvGrpSpPr>
          <p:cNvPr id="2" name="Группа 29"/>
          <p:cNvGrpSpPr/>
          <p:nvPr/>
        </p:nvGrpSpPr>
        <p:grpSpPr>
          <a:xfrm>
            <a:off x="0" y="6418263"/>
            <a:ext cx="9144000" cy="412090"/>
            <a:chOff x="0" y="6418263"/>
            <a:chExt cx="9144000" cy="412090"/>
          </a:xfrm>
        </p:grpSpPr>
        <p:sp>
          <p:nvSpPr>
            <p:cNvPr id="31" name="Овал 30"/>
            <p:cNvSpPr/>
            <p:nvPr/>
          </p:nvSpPr>
          <p:spPr bwMode="auto">
            <a:xfrm>
              <a:off x="236538" y="6434138"/>
              <a:ext cx="504825" cy="358775"/>
            </a:xfrm>
            <a:prstGeom prst="ellipse">
              <a:avLst/>
            </a:prstGeom>
            <a:solidFill>
              <a:srgbClr val="C25552"/>
            </a:solidFill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200" b="1" dirty="0" smtClean="0">
                  <a:latin typeface="Arial" pitchFamily="34" charset="0"/>
                  <a:cs typeface="Arial" pitchFamily="34" charset="0"/>
                </a:rPr>
                <a:t>14</a:t>
              </a:r>
              <a:endParaRPr lang="ru-RU" sz="1200" b="1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32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604448" y="6446569"/>
              <a:ext cx="360040" cy="383784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2000"/>
                  </a:schemeClr>
                </a:gs>
                <a:gs pos="50000">
                  <a:schemeClr val="accent1">
                    <a:tint val="44500"/>
                    <a:satMod val="160000"/>
                    <a:alpha val="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  <a:ln w="9525">
              <a:gradFill>
                <a:gsLst>
                  <a:gs pos="0">
                    <a:schemeClr val="accent1">
                      <a:tint val="66000"/>
                      <a:satMod val="160000"/>
                      <a:alpha val="2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0"/>
                    </a:schemeClr>
                  </a:gs>
                  <a:gs pos="100000">
                    <a:schemeClr val="accent1">
                      <a:tint val="23500"/>
                      <a:satMod val="160000"/>
                      <a:alpha val="0"/>
                    </a:schemeClr>
                  </a:gs>
                </a:gsLst>
                <a:lin ang="5400000" scaled="0"/>
              </a:gradFill>
              <a:miter lim="800000"/>
              <a:headEnd/>
              <a:tailEnd/>
            </a:ln>
            <a:effectLst/>
          </p:spPr>
        </p:pic>
        <p:sp>
          <p:nvSpPr>
            <p:cNvPr id="33" name="Прямоугольник 32"/>
            <p:cNvSpPr>
              <a:spLocks noChangeArrowheads="1"/>
            </p:cNvSpPr>
            <p:nvPr/>
          </p:nvSpPr>
          <p:spPr bwMode="auto">
            <a:xfrm>
              <a:off x="0" y="6513513"/>
              <a:ext cx="9144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200" dirty="0">
                  <a:solidFill>
                    <a:srgbClr val="EA3800"/>
                  </a:solidFill>
                  <a:latin typeface="Arial" pitchFamily="34" charset="0"/>
                  <a:cs typeface="Arial" pitchFamily="34" charset="0"/>
                </a:rPr>
                <a:t>МИНИСТЕРСТВО СЕЛЬСКОГО ХОЗЯЙСТВА РОССИЙСКОЙ ФЕДЕРАЦИИ </a:t>
              </a:r>
            </a:p>
          </p:txBody>
        </p:sp>
        <p:cxnSp>
          <p:nvCxnSpPr>
            <p:cNvPr id="34" name="Прямая соединительная линия 33"/>
            <p:cNvCxnSpPr/>
            <p:nvPr/>
          </p:nvCxnSpPr>
          <p:spPr>
            <a:xfrm>
              <a:off x="179388" y="6418263"/>
              <a:ext cx="8767762" cy="0"/>
            </a:xfrm>
            <a:prstGeom prst="line">
              <a:avLst/>
            </a:prstGeom>
            <a:ln w="15875">
              <a:solidFill>
                <a:srgbClr val="E55427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Овал 27"/>
          <p:cNvSpPr/>
          <p:nvPr/>
        </p:nvSpPr>
        <p:spPr>
          <a:xfrm>
            <a:off x="316243" y="1403275"/>
            <a:ext cx="216000" cy="216000"/>
          </a:xfrm>
          <a:prstGeom prst="ellipse">
            <a:avLst/>
          </a:prstGeom>
          <a:gradFill flip="none" rotWithShape="1">
            <a:gsLst>
              <a:gs pos="100000">
                <a:srgbClr val="F6E7E6"/>
              </a:gs>
              <a:gs pos="31000">
                <a:srgbClr val="F0D5D4"/>
              </a:gs>
            </a:gsLst>
            <a:lin ang="13500000" scaled="1"/>
            <a:tileRect/>
          </a:gradFill>
          <a:ln w="12700">
            <a:solidFill>
              <a:schemeClr val="accent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20000"/>
              </a:spcBef>
              <a:defRPr/>
            </a:pPr>
            <a:endParaRPr lang="ru-RU" sz="1200" b="1" dirty="0" smtClean="0">
              <a:solidFill>
                <a:srgbClr val="7F2F2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Овал 29"/>
          <p:cNvSpPr/>
          <p:nvPr/>
        </p:nvSpPr>
        <p:spPr>
          <a:xfrm>
            <a:off x="316243" y="2185838"/>
            <a:ext cx="216000" cy="216000"/>
          </a:xfrm>
          <a:prstGeom prst="ellipse">
            <a:avLst/>
          </a:prstGeom>
          <a:gradFill flip="none" rotWithShape="1">
            <a:gsLst>
              <a:gs pos="100000">
                <a:srgbClr val="F6E7E6"/>
              </a:gs>
              <a:gs pos="31000">
                <a:srgbClr val="F0D5D4"/>
              </a:gs>
            </a:gsLst>
            <a:lin ang="13500000" scaled="1"/>
            <a:tileRect/>
          </a:gradFill>
          <a:ln w="12700">
            <a:solidFill>
              <a:schemeClr val="accent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20000"/>
              </a:spcBef>
              <a:defRPr/>
            </a:pPr>
            <a:endParaRPr lang="ru-RU" sz="1200" b="1" dirty="0" smtClean="0">
              <a:solidFill>
                <a:srgbClr val="7F2F2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Овал 34"/>
          <p:cNvSpPr/>
          <p:nvPr/>
        </p:nvSpPr>
        <p:spPr>
          <a:xfrm>
            <a:off x="316243" y="2924944"/>
            <a:ext cx="216000" cy="216000"/>
          </a:xfrm>
          <a:prstGeom prst="ellipse">
            <a:avLst/>
          </a:prstGeom>
          <a:gradFill flip="none" rotWithShape="1">
            <a:gsLst>
              <a:gs pos="100000">
                <a:srgbClr val="F6E7E6"/>
              </a:gs>
              <a:gs pos="31000">
                <a:srgbClr val="F0D5D4"/>
              </a:gs>
            </a:gsLst>
            <a:lin ang="13500000" scaled="1"/>
            <a:tileRect/>
          </a:gradFill>
          <a:ln w="12700">
            <a:solidFill>
              <a:schemeClr val="accent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20000"/>
              </a:spcBef>
              <a:defRPr/>
            </a:pPr>
            <a:endParaRPr lang="ru-RU" sz="1200" b="1" dirty="0" smtClean="0">
              <a:solidFill>
                <a:srgbClr val="7F2F2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Овал 35"/>
          <p:cNvSpPr/>
          <p:nvPr/>
        </p:nvSpPr>
        <p:spPr>
          <a:xfrm>
            <a:off x="316243" y="3717056"/>
            <a:ext cx="216000" cy="216000"/>
          </a:xfrm>
          <a:prstGeom prst="ellipse">
            <a:avLst/>
          </a:prstGeom>
          <a:gradFill flip="none" rotWithShape="1">
            <a:gsLst>
              <a:gs pos="100000">
                <a:srgbClr val="F6E7E6"/>
              </a:gs>
              <a:gs pos="31000">
                <a:srgbClr val="F0D5D4"/>
              </a:gs>
            </a:gsLst>
            <a:lin ang="13500000" scaled="1"/>
            <a:tileRect/>
          </a:gradFill>
          <a:ln w="12700">
            <a:solidFill>
              <a:schemeClr val="accent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20000"/>
              </a:spcBef>
              <a:defRPr/>
            </a:pPr>
            <a:endParaRPr lang="ru-RU" sz="1200" b="1" dirty="0" smtClean="0">
              <a:solidFill>
                <a:srgbClr val="7F2F2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Блок-схема: альтернативный процесс 59"/>
          <p:cNvSpPr/>
          <p:nvPr/>
        </p:nvSpPr>
        <p:spPr>
          <a:xfrm>
            <a:off x="1475656" y="4446077"/>
            <a:ext cx="6191250" cy="215900"/>
          </a:xfrm>
          <a:prstGeom prst="flowChartAlternateProcess">
            <a:avLst/>
          </a:prstGeom>
          <a:solidFill>
            <a:srgbClr val="87A846"/>
          </a:solidFill>
          <a:ln w="19050">
            <a:solidFill>
              <a:srgbClr val="77933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ФИНАНСИРОВАНИЕ</a:t>
            </a:r>
          </a:p>
        </p:txBody>
      </p:sp>
      <p:graphicFrame>
        <p:nvGraphicFramePr>
          <p:cNvPr id="61" name="Таблица 60"/>
          <p:cNvGraphicFramePr>
            <a:graphicFrameLocks noGrp="1"/>
          </p:cNvGraphicFramePr>
          <p:nvPr/>
        </p:nvGraphicFramePr>
        <p:xfrm>
          <a:off x="1043608" y="4653137"/>
          <a:ext cx="6984776" cy="14308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6064"/>
                <a:gridCol w="3816424"/>
                <a:gridCol w="2592288"/>
              </a:tblGrid>
              <a:tr h="285100">
                <a:tc>
                  <a:txBody>
                    <a:bodyPr/>
                    <a:lstStyle/>
                    <a:p>
                      <a:pPr algn="ctr"/>
                      <a:endParaRPr lang="ru-RU" sz="11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ВСЕГО за 2013 – 2020 годы – </a:t>
                      </a:r>
                      <a:r>
                        <a:rPr lang="ru-RU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68,65 </a:t>
                      </a:r>
                      <a:r>
                        <a:rPr lang="ru-RU" sz="11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млрд. руб.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4939">
                <a:tc>
                  <a:txBody>
                    <a:bodyPr/>
                    <a:lstStyle/>
                    <a:p>
                      <a:pPr algn="ctr"/>
                      <a:endParaRPr lang="ru-RU" sz="11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в том числе по годам</a:t>
                      </a:r>
                      <a:r>
                        <a:rPr lang="en-US" sz="105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:</a:t>
                      </a:r>
                      <a:endParaRPr lang="ru-RU" sz="105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6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2013 год – </a:t>
                      </a:r>
                      <a:r>
                        <a:rPr lang="ru-RU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6,63 </a:t>
                      </a: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млрд. руб. </a:t>
                      </a:r>
                    </a:p>
                  </a:txBody>
                  <a:tcPr marL="72000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2017 год –   </a:t>
                      </a:r>
                      <a:r>
                        <a:rPr lang="ru-RU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11,50</a:t>
                      </a:r>
                      <a:r>
                        <a:rPr lang="ru-RU" sz="11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млрд. руб.</a:t>
                      </a:r>
                    </a:p>
                  </a:txBody>
                  <a:tcPr marL="72000" marR="0" marT="0" marB="0" anchor="ctr"/>
                </a:tc>
              </a:tr>
              <a:tr h="226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 год – </a:t>
                      </a:r>
                      <a:r>
                        <a:rPr lang="ru-RU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7,90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млрд. руб. *</a:t>
                      </a:r>
                    </a:p>
                  </a:txBody>
                  <a:tcPr marL="72000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2018 год –   </a:t>
                      </a:r>
                      <a:r>
                        <a:rPr lang="ru-RU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12,43</a:t>
                      </a:r>
                      <a:r>
                        <a:rPr lang="ru-RU" sz="11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млрд. руб.</a:t>
                      </a:r>
                    </a:p>
                  </a:txBody>
                  <a:tcPr marL="72000" marR="0" marT="0" marB="0" anchor="ctr"/>
                </a:tc>
              </a:tr>
              <a:tr h="226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2015 год – </a:t>
                      </a:r>
                      <a:r>
                        <a:rPr lang="ru-RU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8,32 </a:t>
                      </a: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млрд. руб. *</a:t>
                      </a:r>
                    </a:p>
                  </a:txBody>
                  <a:tcPr marL="72000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2019 год –   </a:t>
                      </a:r>
                      <a:r>
                        <a:rPr lang="ru-RU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12,95</a:t>
                      </a:r>
                      <a:r>
                        <a:rPr lang="ru-RU" sz="11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млрд. руб.</a:t>
                      </a:r>
                    </a:p>
                  </a:txBody>
                  <a:tcPr marL="72000" marR="0" marT="0" marB="0" anchor="ctr"/>
                </a:tc>
              </a:tr>
              <a:tr h="226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2016 год – </a:t>
                      </a:r>
                      <a:r>
                        <a:rPr lang="ru-RU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8,92 </a:t>
                      </a: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млрд. руб. *</a:t>
                      </a:r>
                      <a:endParaRPr lang="ru-RU" sz="11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2020 год – </a:t>
                      </a:r>
                      <a:r>
                        <a:rPr lang="ru-RU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13,27 </a:t>
                      </a:r>
                      <a:r>
                        <a:rPr lang="ru-RU" sz="11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млрд. руб.</a:t>
                      </a:r>
                    </a:p>
                  </a:txBody>
                  <a:tcPr marL="72000" marR="0" marT="0" marB="0" anchor="ctr"/>
                </a:tc>
              </a:tr>
              <a:tr h="70864">
                <a:tc>
                  <a:txBody>
                    <a:bodyPr/>
                    <a:lstStyle/>
                    <a:p>
                      <a:pPr algn="l"/>
                      <a:endParaRPr lang="ru-RU" sz="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/>
                      <a:endParaRPr lang="ru-RU" sz="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" b="1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38" name="Прямоугольник 37"/>
          <p:cNvSpPr/>
          <p:nvPr/>
        </p:nvSpPr>
        <p:spPr>
          <a:xfrm>
            <a:off x="89938" y="6165304"/>
            <a:ext cx="894655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* </a:t>
            </a:r>
            <a:r>
              <a:rPr lang="en-US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ru-RU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в  соответствии с ФЗ от 02.12.2013 № 349-ФЗ «О федеральном бюджете на 2014 год и на плановый период 2015 и 2016 годов»</a:t>
            </a:r>
            <a:endParaRPr lang="ru-RU" sz="9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" name="Таблица 29"/>
          <p:cNvGraphicFramePr>
            <a:graphicFrameLocks noGrp="1"/>
          </p:cNvGraphicFramePr>
          <p:nvPr/>
        </p:nvGraphicFramePr>
        <p:xfrm>
          <a:off x="162420" y="762001"/>
          <a:ext cx="8784976" cy="547531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361908"/>
                <a:gridCol w="1423068"/>
              </a:tblGrid>
              <a:tr h="458782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Показатели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108000" marT="0" marB="0"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9A863">
                        <a:alpha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</a:t>
                      </a:r>
                      <a:r>
                        <a:rPr lang="en-US" sz="11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</a:t>
                      </a:r>
                      <a:r>
                        <a:rPr lang="ru-RU" sz="11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год</a:t>
                      </a:r>
                      <a:r>
                        <a:rPr lang="en-US" sz="11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100" b="1" kern="12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 </a:t>
                      </a:r>
                    </a:p>
                    <a:p>
                      <a:pPr algn="ctr" fontAlgn="ctr"/>
                      <a:r>
                        <a:rPr lang="ru-RU" sz="1100" b="1" kern="12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2012 году</a:t>
                      </a:r>
                    </a:p>
                  </a:txBody>
                  <a:tcPr marL="36000" marR="10800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9A863">
                        <a:alpha val="85000"/>
                      </a:srgbClr>
                    </a:solidFill>
                  </a:tcPr>
                </a:tc>
              </a:tr>
              <a:tr h="55739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Индекс производства продукции сельского хозяйства в хозяйствах всех категорий </a:t>
                      </a:r>
                    </a:p>
                    <a:p>
                      <a:pPr algn="l" fontAlgn="b"/>
                      <a:r>
                        <a:rPr lang="ru-RU" sz="12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(в сопоставимых ценах), %</a:t>
                      </a:r>
                      <a:endParaRPr lang="ru-RU" sz="12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80000" marR="108000" marT="0" marB="0"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101,9</a:t>
                      </a:r>
                    </a:p>
                  </a:txBody>
                  <a:tcPr marL="0" marR="36000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739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Индекс производства продукции растениеводства в хозяйствах всех категорий </a:t>
                      </a:r>
                    </a:p>
                    <a:p>
                      <a:pPr algn="l" fontAlgn="b"/>
                      <a:r>
                        <a:rPr lang="ru-RU" sz="12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(в сопоставимых ценах), %</a:t>
                      </a:r>
                    </a:p>
                  </a:txBody>
                  <a:tcPr marL="180000" marR="0" marT="0" marB="0"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101,4</a:t>
                      </a:r>
                    </a:p>
                  </a:txBody>
                  <a:tcPr marL="0" marR="36000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739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Индекс производства продукции животноводства в хозяйствах всех категорий</a:t>
                      </a:r>
                    </a:p>
                    <a:p>
                      <a:pPr algn="l" fontAlgn="b"/>
                      <a:r>
                        <a:rPr lang="ru-RU" sz="12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(в сопоставимых ценах), %</a:t>
                      </a:r>
                    </a:p>
                  </a:txBody>
                  <a:tcPr marL="180000" marR="0" marT="0" marB="0"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102,3</a:t>
                      </a:r>
                    </a:p>
                  </a:txBody>
                  <a:tcPr marL="0" marR="36000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739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Индекс производства пищевых продуктов, включая напитки, %</a:t>
                      </a:r>
                    </a:p>
                  </a:txBody>
                  <a:tcPr marL="180000" marR="0" marT="0" marB="0"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104,3</a:t>
                      </a:r>
                    </a:p>
                  </a:txBody>
                  <a:tcPr marL="0" marR="36000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7392">
                <a:tc>
                  <a:txBody>
                    <a:bodyPr/>
                    <a:lstStyle/>
                    <a:p>
                      <a:pPr algn="l" rtl="0"/>
                      <a:r>
                        <a:rPr lang="ru-RU" sz="12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Индекс физического объема инвестиций в основной капитал сельского хозяйства, %</a:t>
                      </a:r>
                    </a:p>
                  </a:txBody>
                  <a:tcPr marL="180000" marR="19050" marT="19050" marB="19050"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105,0</a:t>
                      </a:r>
                    </a:p>
                  </a:txBody>
                  <a:tcPr marL="0" marR="36000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7392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Рентабельность сельскохозяйственных организаций (с учетом субсидий), %</a:t>
                      </a:r>
                    </a:p>
                  </a:txBody>
                  <a:tcPr marL="180000" marR="0" marT="0" marB="0"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15,0</a:t>
                      </a:r>
                    </a:p>
                  </a:txBody>
                  <a:tcPr marL="0" marR="36000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7392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Среднемесячная номинальная заработная плата в сельском хозяйстве (по сельскохозяйственным организациям, не относящимся к субъектам малого предпринимательства), руб.</a:t>
                      </a:r>
                      <a:endParaRPr lang="ru-RU" sz="12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80000" marR="0" marT="0" marB="0"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25 550</a:t>
                      </a:r>
                      <a:endParaRPr lang="en-US" sz="1400" b="1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36000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7392">
                <a:tc>
                  <a:txBody>
                    <a:bodyPr/>
                    <a:lstStyle/>
                    <a:p>
                      <a:pPr marL="0" algn="l" defTabSz="914400" rtl="0" eaLnBrk="1" fontAlgn="b" latinLnBrk="0" hangingPunct="1"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Индекс производительности труда к предыдущему году, %</a:t>
                      </a:r>
                      <a:endParaRPr lang="ru-RU" sz="1200" b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80000" marR="0" marT="0" marB="0"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101,0</a:t>
                      </a:r>
                      <a:endParaRPr lang="en-US" sz="1400" b="1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36000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7392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Количество высокопроизводительных рабочих мест, тыс. единиц</a:t>
                      </a:r>
                    </a:p>
                  </a:txBody>
                  <a:tcPr marL="180000" marR="0" marT="0" marB="0" anchor="ctr"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456</a:t>
                      </a:r>
                      <a:endParaRPr lang="en-US" sz="1400" b="1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360000" marT="0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36" name="AutoShape 3"/>
          <p:cNvSpPr>
            <a:spLocks noChangeArrowheads="1"/>
          </p:cNvSpPr>
          <p:nvPr/>
        </p:nvSpPr>
        <p:spPr bwMode="auto">
          <a:xfrm>
            <a:off x="145604" y="116631"/>
            <a:ext cx="8858250" cy="576000"/>
          </a:xfrm>
          <a:prstGeom prst="roundRect">
            <a:avLst>
              <a:gd name="adj" fmla="val 16667"/>
            </a:avLst>
          </a:prstGeom>
          <a:solidFill>
            <a:srgbClr val="E55427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ПРОГНОЗИРУЕМЫЕ ПОКАЗАТЕЛИ РЕАЛИЗАЦИИ ГОСУДАРСТВЕННОЙ ПРОГРАММЫ </a:t>
            </a:r>
          </a:p>
          <a:p>
            <a:pPr algn="ctr"/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РАЗВИТИЯ СЕЛЬСКОГО ХОЗЯЙСТВА И РЕГУЛИРОВАНИЯ РЫНКОВ СЕЛЬСКОХОЗЯЙСТВЕННОЙ ПРОДУКЦИИ, </a:t>
            </a:r>
          </a:p>
          <a:p>
            <a:pPr algn="ctr"/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СЫРЬЯ И ПРОДОВОЛЬСТВИЯ НА 2013–2020 ГОДЫ»</a:t>
            </a:r>
            <a:endParaRPr lang="ru-RU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Овал 16"/>
          <p:cNvSpPr/>
          <p:nvPr/>
        </p:nvSpPr>
        <p:spPr bwMode="auto">
          <a:xfrm>
            <a:off x="236538" y="6434138"/>
            <a:ext cx="504825" cy="358775"/>
          </a:xfrm>
          <a:prstGeom prst="ellipse">
            <a:avLst/>
          </a:prstGeom>
          <a:solidFill>
            <a:srgbClr val="C25552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18</a:t>
            </a:r>
            <a:endParaRPr lang="ru-RU" sz="12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04448" y="6446569"/>
            <a:ext cx="360040" cy="38378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2000"/>
                </a:schemeClr>
              </a:gs>
              <a:gs pos="50000">
                <a:schemeClr val="accent1">
                  <a:tint val="44500"/>
                  <a:satMod val="160000"/>
                  <a:alpha val="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0"/>
          </a:gradFill>
          <a:ln w="9525">
            <a:gradFill>
              <a:gsLst>
                <a:gs pos="0">
                  <a:schemeClr val="accent1">
                    <a:tint val="66000"/>
                    <a:satMod val="160000"/>
                    <a:alpha val="2000"/>
                  </a:schemeClr>
                </a:gs>
                <a:gs pos="50000">
                  <a:schemeClr val="accent1">
                    <a:tint val="44500"/>
                    <a:satMod val="160000"/>
                    <a:alpha val="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  <a:miter lim="800000"/>
            <a:headEnd/>
            <a:tailEnd/>
          </a:ln>
          <a:effectLst/>
        </p:spPr>
      </p:pic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0" y="6513513"/>
            <a:ext cx="914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dirty="0">
                <a:solidFill>
                  <a:srgbClr val="EA3800"/>
                </a:solidFill>
                <a:latin typeface="Arial" pitchFamily="34" charset="0"/>
                <a:cs typeface="Arial" pitchFamily="34" charset="0"/>
              </a:rPr>
              <a:t>МИНИСТЕРСТВО СЕЛЬСКОГО ХОЗЯЙСТВА РОССИЙСКОЙ ФЕДЕРАЦИИ </a:t>
            </a: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179388" y="6418263"/>
            <a:ext cx="8767762" cy="0"/>
          </a:xfrm>
          <a:prstGeom prst="line">
            <a:avLst/>
          </a:prstGeom>
          <a:ln w="15875">
            <a:solidFill>
              <a:srgbClr val="E55427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Скругленный прямоугольник 18"/>
          <p:cNvSpPr/>
          <p:nvPr/>
        </p:nvSpPr>
        <p:spPr>
          <a:xfrm>
            <a:off x="211668" y="818648"/>
            <a:ext cx="8706908" cy="5460999"/>
          </a:xfrm>
          <a:prstGeom prst="roundRect">
            <a:avLst>
              <a:gd name="adj" fmla="val 2535"/>
            </a:avLst>
          </a:prstGeom>
          <a:solidFill>
            <a:schemeClr val="bg1">
              <a:lumMod val="95000"/>
            </a:schemeClr>
          </a:solidFill>
          <a:ln w="15875">
            <a:solidFill>
              <a:schemeClr val="accent6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7C3B0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Блок-схема: альтернативный процесс 17"/>
          <p:cNvSpPr/>
          <p:nvPr/>
        </p:nvSpPr>
        <p:spPr>
          <a:xfrm rot="18879045">
            <a:off x="2974306" y="1969205"/>
            <a:ext cx="3209033" cy="3206747"/>
          </a:xfrm>
          <a:prstGeom prst="flowChartAlternateProcess">
            <a:avLst/>
          </a:prstGeom>
          <a:solidFill>
            <a:srgbClr val="CA8218">
              <a:alpha val="27000"/>
            </a:srgbClr>
          </a:solidFill>
          <a:ln w="15875" cap="sq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51" name="AutoShape 3"/>
          <p:cNvSpPr>
            <a:spLocks noChangeArrowheads="1"/>
          </p:cNvSpPr>
          <p:nvPr/>
        </p:nvSpPr>
        <p:spPr bwMode="auto">
          <a:xfrm>
            <a:off x="145604" y="116631"/>
            <a:ext cx="8858250" cy="576000"/>
          </a:xfrm>
          <a:prstGeom prst="roundRect">
            <a:avLst>
              <a:gd name="adj" fmla="val 16667"/>
            </a:avLst>
          </a:prstGeom>
          <a:solidFill>
            <a:srgbClr val="E55427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НОРМАТИВНАЯ ПРАВОВАЯ БАЗА РАЗРАБОТКИ ГОСУДАРСТВЕННОЙ ПРОГРАММЫ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РАЗВИТИЯ СЕЛЬСКОГО ХОЗЯЙСТВА И РЕГУЛИРОВАНИЯ РЫНКОВ СЕЛЬСКОХОЗЯЙСТВЕННОЙ ПРОДУКЦИИ, СЫРЬЯ И ПРОДОВОЛЬСТВИЯ НА 2013 – 2020 ГОДЫ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52861" y="960142"/>
            <a:ext cx="4118992" cy="2484000"/>
          </a:xfrm>
          <a:prstGeom prst="roundRect">
            <a:avLst/>
          </a:prstGeom>
          <a:solidFill>
            <a:srgbClr val="FDDFC7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500" b="1" dirty="0" smtClean="0">
                <a:solidFill>
                  <a:srgbClr val="673105"/>
                </a:solidFill>
                <a:latin typeface="Arial" pitchFamily="34" charset="0"/>
                <a:cs typeface="Arial" pitchFamily="34" charset="0"/>
              </a:rPr>
              <a:t>Федеральный закон </a:t>
            </a:r>
            <a:endParaRPr lang="en-US" sz="1500" b="1" dirty="0" smtClean="0">
              <a:solidFill>
                <a:srgbClr val="673105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sz="1500" b="1" dirty="0" smtClean="0">
                <a:solidFill>
                  <a:srgbClr val="673105"/>
                </a:solidFill>
                <a:latin typeface="Arial" pitchFamily="34" charset="0"/>
                <a:cs typeface="Arial" pitchFamily="34" charset="0"/>
              </a:rPr>
              <a:t>от 29.12.2006 № 264-ФЗ</a:t>
            </a:r>
          </a:p>
          <a:p>
            <a:pPr algn="ctr">
              <a:defRPr/>
            </a:pPr>
            <a:r>
              <a:rPr lang="ru-RU" sz="1500" b="1" dirty="0" smtClean="0">
                <a:solidFill>
                  <a:srgbClr val="673105"/>
                </a:solidFill>
                <a:latin typeface="Arial" pitchFamily="34" charset="0"/>
                <a:cs typeface="Arial" pitchFamily="34" charset="0"/>
              </a:rPr>
              <a:t>«О развитии сельского хозяйства»</a:t>
            </a:r>
            <a:endParaRPr lang="ru-RU" sz="1500" b="1" dirty="0">
              <a:solidFill>
                <a:srgbClr val="67310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658161" y="960142"/>
            <a:ext cx="4118400" cy="2484000"/>
          </a:xfrm>
          <a:prstGeom prst="roundRect">
            <a:avLst/>
          </a:prstGeom>
          <a:solidFill>
            <a:srgbClr val="FDDFC7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500" b="1" dirty="0" smtClean="0">
                <a:solidFill>
                  <a:srgbClr val="673105"/>
                </a:solidFill>
                <a:latin typeface="Arial" pitchFamily="34" charset="0"/>
                <a:cs typeface="Arial" pitchFamily="34" charset="0"/>
              </a:rPr>
              <a:t>Доктрина продовольственной безопасности Российской Федерации,</a:t>
            </a:r>
          </a:p>
          <a:p>
            <a:pPr algn="ctr"/>
            <a:r>
              <a:rPr lang="ru-RU" sz="1500" b="1" dirty="0" smtClean="0">
                <a:solidFill>
                  <a:srgbClr val="673105"/>
                </a:solidFill>
                <a:latin typeface="Arial" pitchFamily="34" charset="0"/>
                <a:cs typeface="Arial" pitchFamily="34" charset="0"/>
              </a:rPr>
              <a:t> утвержденная Указом Президента Российской Федерации </a:t>
            </a:r>
            <a:endParaRPr lang="en-US" sz="1500" b="1" dirty="0" smtClean="0">
              <a:solidFill>
                <a:srgbClr val="673105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500" b="1" dirty="0" smtClean="0">
                <a:solidFill>
                  <a:srgbClr val="673105"/>
                </a:solidFill>
                <a:latin typeface="Arial" pitchFamily="34" charset="0"/>
                <a:cs typeface="Arial" pitchFamily="34" charset="0"/>
              </a:rPr>
              <a:t>от 30.01.2010 № 120</a:t>
            </a:r>
            <a:endParaRPr lang="ru-RU" sz="1500" b="1" dirty="0">
              <a:solidFill>
                <a:srgbClr val="67310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52861" y="3659901"/>
            <a:ext cx="4118992" cy="2484000"/>
          </a:xfrm>
          <a:prstGeom prst="roundRect">
            <a:avLst/>
          </a:prstGeom>
          <a:solidFill>
            <a:srgbClr val="FDDFC7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500" b="1" dirty="0" smtClean="0">
                <a:solidFill>
                  <a:srgbClr val="673105"/>
                </a:solidFill>
                <a:latin typeface="Arial" pitchFamily="34" charset="0"/>
                <a:cs typeface="Arial" pitchFamily="34" charset="0"/>
              </a:rPr>
              <a:t>Концепция долгосрочного </a:t>
            </a:r>
            <a:endParaRPr lang="en-US" sz="1500" b="1" dirty="0" smtClean="0">
              <a:solidFill>
                <a:srgbClr val="673105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500" b="1" dirty="0" smtClean="0">
                <a:solidFill>
                  <a:srgbClr val="673105"/>
                </a:solidFill>
                <a:latin typeface="Arial" pitchFamily="34" charset="0"/>
                <a:cs typeface="Arial" pitchFamily="34" charset="0"/>
              </a:rPr>
              <a:t>социально-экономического развития Российской Федерации </a:t>
            </a:r>
          </a:p>
          <a:p>
            <a:pPr algn="ctr"/>
            <a:r>
              <a:rPr lang="ru-RU" sz="1500" b="1" dirty="0" smtClean="0">
                <a:solidFill>
                  <a:srgbClr val="673105"/>
                </a:solidFill>
                <a:latin typeface="Arial" pitchFamily="34" charset="0"/>
                <a:cs typeface="Arial" pitchFamily="34" charset="0"/>
              </a:rPr>
              <a:t>на период до 2020 года, утвержденная распоряжением Правительства Российской Федерации  </a:t>
            </a:r>
            <a:endParaRPr lang="en-US" sz="1500" b="1" dirty="0" smtClean="0">
              <a:solidFill>
                <a:srgbClr val="673105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500" b="1" dirty="0" smtClean="0">
                <a:solidFill>
                  <a:srgbClr val="673105"/>
                </a:solidFill>
                <a:latin typeface="Arial" pitchFamily="34" charset="0"/>
                <a:cs typeface="Arial" pitchFamily="34" charset="0"/>
              </a:rPr>
              <a:t>от 17.11.2008 № 1662-р</a:t>
            </a:r>
            <a:endParaRPr lang="ru-RU" sz="1500" b="1" dirty="0">
              <a:solidFill>
                <a:srgbClr val="67310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658161" y="3659901"/>
            <a:ext cx="4118400" cy="2484000"/>
          </a:xfrm>
          <a:prstGeom prst="roundRect">
            <a:avLst/>
          </a:prstGeom>
          <a:solidFill>
            <a:srgbClr val="FDDFC7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500" b="1" dirty="0" smtClean="0">
                <a:solidFill>
                  <a:srgbClr val="673105"/>
                </a:solidFill>
                <a:latin typeface="Arial" pitchFamily="34" charset="0"/>
                <a:cs typeface="Arial" pitchFamily="34" charset="0"/>
              </a:rPr>
              <a:t>Методические указания Минэкономразвития России по разработке и реализации государственных программ Российской Федерации, утвержденные приказом Минэкономразвития России </a:t>
            </a:r>
            <a:endParaRPr lang="en-US" sz="1500" b="1" dirty="0" smtClean="0">
              <a:solidFill>
                <a:srgbClr val="673105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500" b="1" dirty="0" smtClean="0">
                <a:solidFill>
                  <a:srgbClr val="673105"/>
                </a:solidFill>
                <a:latin typeface="Arial" pitchFamily="34" charset="0"/>
                <a:cs typeface="Arial" pitchFamily="34" charset="0"/>
              </a:rPr>
              <a:t>от </a:t>
            </a:r>
            <a:r>
              <a:rPr lang="en-US" sz="1500" b="1" dirty="0" smtClean="0">
                <a:solidFill>
                  <a:srgbClr val="673105"/>
                </a:solidFill>
                <a:latin typeface="Arial" pitchFamily="34" charset="0"/>
                <a:cs typeface="Arial" pitchFamily="34" charset="0"/>
              </a:rPr>
              <a:t>22.11.2013 </a:t>
            </a:r>
            <a:r>
              <a:rPr lang="ru-RU" sz="1500" b="1" dirty="0" smtClean="0">
                <a:solidFill>
                  <a:srgbClr val="673105"/>
                </a:solidFill>
                <a:latin typeface="Arial" pitchFamily="34" charset="0"/>
                <a:cs typeface="Arial" pitchFamily="34" charset="0"/>
              </a:rPr>
              <a:t>№ 6</a:t>
            </a:r>
            <a:r>
              <a:rPr lang="en-US" sz="1500" b="1" dirty="0" smtClean="0">
                <a:solidFill>
                  <a:srgbClr val="673105"/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lang="ru-RU" sz="1500" b="1" dirty="0" smtClean="0">
                <a:solidFill>
                  <a:srgbClr val="673105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1500" b="1" dirty="0">
              <a:solidFill>
                <a:srgbClr val="67310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Овал 19"/>
          <p:cNvSpPr/>
          <p:nvPr/>
        </p:nvSpPr>
        <p:spPr bwMode="auto">
          <a:xfrm>
            <a:off x="236538" y="6434138"/>
            <a:ext cx="504825" cy="358775"/>
          </a:xfrm>
          <a:prstGeom prst="ellipse">
            <a:avLst/>
          </a:prstGeom>
          <a:solidFill>
            <a:srgbClr val="C25552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3</a:t>
            </a:r>
            <a:endParaRPr lang="ru-RU" sz="12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04448" y="6446569"/>
            <a:ext cx="360040" cy="38378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2000"/>
                </a:schemeClr>
              </a:gs>
              <a:gs pos="50000">
                <a:schemeClr val="accent1">
                  <a:tint val="44500"/>
                  <a:satMod val="160000"/>
                  <a:alpha val="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0"/>
          </a:gradFill>
          <a:ln w="9525">
            <a:gradFill>
              <a:gsLst>
                <a:gs pos="0">
                  <a:schemeClr val="accent1">
                    <a:tint val="66000"/>
                    <a:satMod val="160000"/>
                    <a:alpha val="2000"/>
                  </a:schemeClr>
                </a:gs>
                <a:gs pos="50000">
                  <a:schemeClr val="accent1">
                    <a:tint val="44500"/>
                    <a:satMod val="160000"/>
                    <a:alpha val="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  <a:miter lim="800000"/>
            <a:headEnd/>
            <a:tailEnd/>
          </a:ln>
          <a:effectLst/>
        </p:spPr>
      </p:pic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0" y="6513513"/>
            <a:ext cx="914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dirty="0">
                <a:solidFill>
                  <a:srgbClr val="EA3800"/>
                </a:solidFill>
                <a:latin typeface="Arial" pitchFamily="34" charset="0"/>
                <a:cs typeface="Arial" pitchFamily="34" charset="0"/>
              </a:rPr>
              <a:t>МИНИСТЕРСТВО СЕЛЬСКОГО ХОЗЯЙСТВА РОССИЙСКОЙ ФЕДЕРАЦИИ </a:t>
            </a: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179388" y="6418263"/>
            <a:ext cx="8767762" cy="0"/>
          </a:xfrm>
          <a:prstGeom prst="line">
            <a:avLst/>
          </a:prstGeom>
          <a:ln w="15875">
            <a:solidFill>
              <a:srgbClr val="E55427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Скругленный прямоугольник 17"/>
          <p:cNvSpPr/>
          <p:nvPr/>
        </p:nvSpPr>
        <p:spPr>
          <a:xfrm>
            <a:off x="211668" y="818648"/>
            <a:ext cx="8706908" cy="5460999"/>
          </a:xfrm>
          <a:prstGeom prst="roundRect">
            <a:avLst>
              <a:gd name="adj" fmla="val 2535"/>
            </a:avLst>
          </a:prstGeom>
          <a:solidFill>
            <a:schemeClr val="bg1">
              <a:lumMod val="95000"/>
            </a:schemeClr>
          </a:solidFill>
          <a:ln w="15875">
            <a:solidFill>
              <a:schemeClr val="accent6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7C3B0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с двумя вырезанными соседними углами 21"/>
          <p:cNvSpPr/>
          <p:nvPr/>
        </p:nvSpPr>
        <p:spPr>
          <a:xfrm rot="16200000">
            <a:off x="4537243" y="-2169680"/>
            <a:ext cx="1080000" cy="7397989"/>
          </a:xfrm>
          <a:prstGeom prst="snip2SameRect">
            <a:avLst>
              <a:gd name="adj1" fmla="val 23959"/>
              <a:gd name="adj2" fmla="val 7938"/>
            </a:avLst>
          </a:prstGeom>
          <a:gradFill>
            <a:gsLst>
              <a:gs pos="100000">
                <a:schemeClr val="accent6">
                  <a:lumMod val="20000"/>
                  <a:lumOff val="80000"/>
                </a:schemeClr>
              </a:gs>
              <a:gs pos="31000">
                <a:schemeClr val="accent6">
                  <a:lumMod val="40000"/>
                  <a:lumOff val="60000"/>
                </a:schemeClr>
              </a:gs>
            </a:gsLst>
            <a:lin ang="13500000" scaled="1"/>
          </a:gradFill>
          <a:ln w="15875">
            <a:solidFill>
              <a:schemeClr val="accent6">
                <a:lumMod val="50000"/>
              </a:schemeClr>
            </a:solidFill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vert" wrap="none" lIns="0" tIns="558000" rIns="36000" bIns="0" anchor="ctr"/>
          <a:lstStyle/>
          <a:p>
            <a:pPr algn="just">
              <a:defRPr/>
            </a:pPr>
            <a:r>
              <a:rPr lang="ru-RU" sz="1400" b="1" dirty="0" smtClean="0">
                <a:solidFill>
                  <a:srgbClr val="803D06"/>
                </a:solidFill>
                <a:latin typeface="Arial" pitchFamily="34" charset="0"/>
                <a:cs typeface="Arial" pitchFamily="34" charset="0"/>
              </a:rPr>
              <a:t>в новой Программе сохранены эффективные направления и меры </a:t>
            </a:r>
          </a:p>
          <a:p>
            <a:pPr algn="just">
              <a:defRPr/>
            </a:pPr>
            <a:r>
              <a:rPr lang="ru-RU" sz="1400" b="1" dirty="0" smtClean="0">
                <a:solidFill>
                  <a:srgbClr val="803D06"/>
                </a:solidFill>
                <a:latin typeface="Arial" pitchFamily="34" charset="0"/>
                <a:cs typeface="Arial" pitchFamily="34" charset="0"/>
              </a:rPr>
              <a:t>поддержки сельского хозяйства</a:t>
            </a:r>
          </a:p>
        </p:txBody>
      </p:sp>
      <p:sp>
        <p:nvSpPr>
          <p:cNvPr id="51" name="AutoShape 3"/>
          <p:cNvSpPr>
            <a:spLocks noChangeArrowheads="1"/>
          </p:cNvSpPr>
          <p:nvPr/>
        </p:nvSpPr>
        <p:spPr bwMode="auto">
          <a:xfrm>
            <a:off x="145604" y="116631"/>
            <a:ext cx="8858250" cy="576000"/>
          </a:xfrm>
          <a:prstGeom prst="roundRect">
            <a:avLst>
              <a:gd name="adj" fmla="val 16667"/>
            </a:avLst>
          </a:prstGeom>
          <a:solidFill>
            <a:srgbClr val="E55427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ПРИНЦИПЫ РАЗРАБОТКИ ГОСУДАРСТВЕННОЙ ПРОГРАММЫ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РАЗВИТИЯ СЕЛЬСКОГО ХОЗЯЙСТВА И РЕГУЛИРОВАНИЯ РЫНКОВ СЕЛЬСКОХОЗЯЙСТВЕННОЙ ПРОДУКЦИИ, СЫРЬЯ И ПРОДОВОЛЬСТВИЯ НА 2013 – 2020 ГОДЫ</a:t>
            </a:r>
          </a:p>
        </p:txBody>
      </p:sp>
      <p:sp>
        <p:nvSpPr>
          <p:cNvPr id="21" name="Овал 20"/>
          <p:cNvSpPr/>
          <p:nvPr/>
        </p:nvSpPr>
        <p:spPr>
          <a:xfrm>
            <a:off x="257871" y="988055"/>
            <a:ext cx="1728000" cy="1080000"/>
          </a:xfrm>
          <a:prstGeom prst="ellipse">
            <a:avLst/>
          </a:prstGeom>
          <a:solidFill>
            <a:srgbClr val="FDDFC7"/>
          </a:solidFill>
          <a:ln w="15875">
            <a:solidFill>
              <a:schemeClr val="accent6">
                <a:lumMod val="50000"/>
              </a:schemeClr>
            </a:solidFill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lnSpc>
                <a:spcPct val="80000"/>
              </a:lnSpc>
              <a:defRPr/>
            </a:pPr>
            <a:r>
              <a:rPr lang="ru-RU" sz="13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Стабильность </a:t>
            </a:r>
          </a:p>
          <a:p>
            <a:pPr algn="ctr">
              <a:lnSpc>
                <a:spcPct val="80000"/>
              </a:lnSpc>
              <a:defRPr/>
            </a:pPr>
            <a:r>
              <a:rPr lang="ru-RU" sz="13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 </a:t>
            </a:r>
          </a:p>
          <a:p>
            <a:pPr algn="ctr">
              <a:lnSpc>
                <a:spcPct val="80000"/>
              </a:lnSpc>
              <a:defRPr/>
            </a:pPr>
            <a:r>
              <a:rPr lang="ru-RU" sz="13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преемственность</a:t>
            </a:r>
          </a:p>
        </p:txBody>
      </p:sp>
      <p:sp>
        <p:nvSpPr>
          <p:cNvPr id="24" name="Прямоугольник с двумя вырезанными соседними углами 23"/>
          <p:cNvSpPr/>
          <p:nvPr/>
        </p:nvSpPr>
        <p:spPr>
          <a:xfrm rot="16200000">
            <a:off x="4538730" y="-823543"/>
            <a:ext cx="1080000" cy="7398041"/>
          </a:xfrm>
          <a:prstGeom prst="snip2SameRect">
            <a:avLst>
              <a:gd name="adj1" fmla="val 23959"/>
              <a:gd name="adj2" fmla="val 7938"/>
            </a:avLst>
          </a:prstGeom>
          <a:gradFill>
            <a:gsLst>
              <a:gs pos="100000">
                <a:schemeClr val="accent6">
                  <a:lumMod val="20000"/>
                  <a:lumOff val="80000"/>
                </a:schemeClr>
              </a:gs>
              <a:gs pos="31000">
                <a:schemeClr val="accent6">
                  <a:lumMod val="40000"/>
                  <a:lumOff val="60000"/>
                </a:schemeClr>
              </a:gs>
            </a:gsLst>
            <a:lin ang="13500000" scaled="1"/>
          </a:gradFill>
          <a:ln w="15875">
            <a:solidFill>
              <a:schemeClr val="accent6">
                <a:lumMod val="50000"/>
              </a:schemeClr>
            </a:solidFill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vert" wrap="none" lIns="0" tIns="558000" rIns="36000" bIns="0" anchor="ctr"/>
          <a:lstStyle/>
          <a:p>
            <a:pPr algn="just">
              <a:defRPr/>
            </a:pPr>
            <a:r>
              <a:rPr lang="ru-RU" sz="1400" b="1" dirty="0" smtClean="0">
                <a:solidFill>
                  <a:srgbClr val="803D06"/>
                </a:solidFill>
                <a:latin typeface="Arial" pitchFamily="34" charset="0"/>
                <a:cs typeface="Arial" pitchFamily="34" charset="0"/>
              </a:rPr>
              <a:t>Программа охватывает экономические, социальные и экологические </a:t>
            </a:r>
          </a:p>
          <a:p>
            <a:pPr algn="just">
              <a:defRPr/>
            </a:pPr>
            <a:r>
              <a:rPr lang="ru-RU" sz="1400" b="1" dirty="0" smtClean="0">
                <a:solidFill>
                  <a:srgbClr val="803D06"/>
                </a:solidFill>
                <a:latin typeface="Arial" pitchFamily="34" charset="0"/>
                <a:cs typeface="Arial" pitchFamily="34" charset="0"/>
              </a:rPr>
              <a:t>аспекты развития отрасли и сочетает меры поддержки производства с </a:t>
            </a:r>
          </a:p>
          <a:p>
            <a:pPr algn="just">
              <a:defRPr/>
            </a:pPr>
            <a:r>
              <a:rPr lang="ru-RU" sz="1400" b="1" dirty="0" smtClean="0">
                <a:solidFill>
                  <a:srgbClr val="803D06"/>
                </a:solidFill>
                <a:latin typeface="Arial" pitchFamily="34" charset="0"/>
                <a:cs typeface="Arial" pitchFamily="34" charset="0"/>
              </a:rPr>
              <a:t>регулированием рынков  и развитием сельских территорий</a:t>
            </a:r>
          </a:p>
        </p:txBody>
      </p:sp>
      <p:sp>
        <p:nvSpPr>
          <p:cNvPr id="25" name="Овал 24"/>
          <p:cNvSpPr/>
          <p:nvPr/>
        </p:nvSpPr>
        <p:spPr>
          <a:xfrm>
            <a:off x="257869" y="2333820"/>
            <a:ext cx="1728192" cy="1080000"/>
          </a:xfrm>
          <a:prstGeom prst="ellipse">
            <a:avLst/>
          </a:prstGeom>
          <a:solidFill>
            <a:srgbClr val="FDDFC7"/>
          </a:solidFill>
          <a:ln w="15875">
            <a:solidFill>
              <a:schemeClr val="accent6">
                <a:lumMod val="50000"/>
              </a:schemeClr>
            </a:solidFill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lnSpc>
                <a:spcPct val="80000"/>
              </a:lnSpc>
              <a:defRPr/>
            </a:pPr>
            <a:r>
              <a:rPr lang="ru-RU" sz="13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Системность</a:t>
            </a:r>
          </a:p>
        </p:txBody>
      </p:sp>
      <p:sp>
        <p:nvSpPr>
          <p:cNvPr id="26" name="Прямоугольник с двумя вырезанными соседними углами 25"/>
          <p:cNvSpPr/>
          <p:nvPr/>
        </p:nvSpPr>
        <p:spPr>
          <a:xfrm rot="16200000">
            <a:off x="4534321" y="522520"/>
            <a:ext cx="1080000" cy="7399088"/>
          </a:xfrm>
          <a:prstGeom prst="snip2SameRect">
            <a:avLst>
              <a:gd name="adj1" fmla="val 23959"/>
              <a:gd name="adj2" fmla="val 8819"/>
            </a:avLst>
          </a:prstGeom>
          <a:gradFill>
            <a:gsLst>
              <a:gs pos="100000">
                <a:schemeClr val="accent6">
                  <a:lumMod val="20000"/>
                  <a:lumOff val="80000"/>
                </a:schemeClr>
              </a:gs>
              <a:gs pos="31000">
                <a:schemeClr val="accent6">
                  <a:lumMod val="40000"/>
                  <a:lumOff val="60000"/>
                </a:schemeClr>
              </a:gs>
            </a:gsLst>
            <a:lin ang="13500000" scaled="1"/>
          </a:gradFill>
          <a:ln w="15875">
            <a:solidFill>
              <a:schemeClr val="accent6">
                <a:lumMod val="50000"/>
              </a:schemeClr>
            </a:solidFill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vert" wrap="none" lIns="0" tIns="558000" rIns="36000" bIns="0" anchor="ctr"/>
          <a:lstStyle/>
          <a:p>
            <a:pPr algn="just">
              <a:defRPr/>
            </a:pPr>
            <a:r>
              <a:rPr lang="ru-RU" sz="1400" b="1" dirty="0" smtClean="0">
                <a:solidFill>
                  <a:srgbClr val="803D06"/>
                </a:solidFill>
                <a:latin typeface="Arial" pitchFamily="34" charset="0"/>
                <a:cs typeface="Arial" pitchFamily="34" charset="0"/>
              </a:rPr>
              <a:t>реализация мер Программы предполагает </a:t>
            </a:r>
            <a:r>
              <a:rPr lang="ru-RU" sz="1400" b="1" dirty="0" err="1" smtClean="0">
                <a:solidFill>
                  <a:srgbClr val="803D06"/>
                </a:solidFill>
                <a:latin typeface="Arial" pitchFamily="34" charset="0"/>
                <a:cs typeface="Arial" pitchFamily="34" charset="0"/>
              </a:rPr>
              <a:t>софинансирование</a:t>
            </a:r>
            <a:r>
              <a:rPr lang="ru-RU" sz="1400" b="1" dirty="0" smtClean="0">
                <a:solidFill>
                  <a:srgbClr val="803D06"/>
                </a:solidFill>
                <a:latin typeface="Arial" pitchFamily="34" charset="0"/>
                <a:cs typeface="Arial" pitchFamily="34" charset="0"/>
              </a:rPr>
              <a:t> сельского </a:t>
            </a:r>
          </a:p>
          <a:p>
            <a:pPr algn="just">
              <a:defRPr/>
            </a:pPr>
            <a:r>
              <a:rPr lang="ru-RU" sz="1400" b="1" dirty="0" smtClean="0">
                <a:solidFill>
                  <a:srgbClr val="803D06"/>
                </a:solidFill>
                <a:latin typeface="Arial" pitchFamily="34" charset="0"/>
                <a:cs typeface="Arial" pitchFamily="34" charset="0"/>
              </a:rPr>
              <a:t>хозяйства из федерального и региональных бюджетов, учитывая, что </a:t>
            </a:r>
          </a:p>
          <a:p>
            <a:pPr algn="just">
              <a:defRPr/>
            </a:pPr>
            <a:r>
              <a:rPr lang="ru-RU" sz="1400" b="1" dirty="0" smtClean="0">
                <a:solidFill>
                  <a:srgbClr val="803D06"/>
                </a:solidFill>
                <a:latin typeface="Arial" pitchFamily="34" charset="0"/>
                <a:cs typeface="Arial" pitchFamily="34" charset="0"/>
              </a:rPr>
              <a:t>агропродовольственная политика является предметом совместного </a:t>
            </a:r>
          </a:p>
          <a:p>
            <a:pPr algn="just">
              <a:defRPr/>
            </a:pPr>
            <a:r>
              <a:rPr lang="ru-RU" sz="1400" b="1" dirty="0" smtClean="0">
                <a:solidFill>
                  <a:srgbClr val="803D06"/>
                </a:solidFill>
                <a:latin typeface="Arial" pitchFamily="34" charset="0"/>
                <a:cs typeface="Arial" pitchFamily="34" charset="0"/>
              </a:rPr>
              <a:t>ведения федерального центра и субъектов Российской Федерации </a:t>
            </a:r>
          </a:p>
        </p:txBody>
      </p:sp>
      <p:sp>
        <p:nvSpPr>
          <p:cNvPr id="27" name="Овал 26"/>
          <p:cNvSpPr/>
          <p:nvPr/>
        </p:nvSpPr>
        <p:spPr>
          <a:xfrm>
            <a:off x="262063" y="3682064"/>
            <a:ext cx="1728192" cy="1080000"/>
          </a:xfrm>
          <a:prstGeom prst="ellipse">
            <a:avLst/>
          </a:prstGeom>
          <a:solidFill>
            <a:srgbClr val="FDDFC7"/>
          </a:solidFill>
          <a:ln w="15875">
            <a:solidFill>
              <a:schemeClr val="accent6">
                <a:lumMod val="50000"/>
              </a:schemeClr>
            </a:solidFill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lnSpc>
                <a:spcPct val="80000"/>
              </a:lnSpc>
              <a:defRPr/>
            </a:pPr>
            <a:r>
              <a:rPr lang="ru-RU" sz="1300" b="1" dirty="0" err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Софинансирование</a:t>
            </a:r>
            <a:endParaRPr lang="ru-RU" sz="1300" b="1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Прямоугольник с двумя вырезанными соседними углами 27"/>
          <p:cNvSpPr/>
          <p:nvPr/>
        </p:nvSpPr>
        <p:spPr>
          <a:xfrm rot="16200000">
            <a:off x="4536948" y="1878564"/>
            <a:ext cx="1080000" cy="7404337"/>
          </a:xfrm>
          <a:prstGeom prst="snip2SameRect">
            <a:avLst>
              <a:gd name="adj1" fmla="val 23959"/>
              <a:gd name="adj2" fmla="val 8819"/>
            </a:avLst>
          </a:prstGeom>
          <a:gradFill>
            <a:gsLst>
              <a:gs pos="100000">
                <a:schemeClr val="accent6">
                  <a:lumMod val="20000"/>
                  <a:lumOff val="80000"/>
                </a:schemeClr>
              </a:gs>
              <a:gs pos="31000">
                <a:schemeClr val="accent6">
                  <a:lumMod val="40000"/>
                  <a:lumOff val="60000"/>
                </a:schemeClr>
              </a:gs>
            </a:gsLst>
            <a:lin ang="13500000" scaled="1"/>
          </a:gradFill>
          <a:ln w="15875">
            <a:solidFill>
              <a:schemeClr val="accent6">
                <a:lumMod val="50000"/>
              </a:schemeClr>
            </a:solidFill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vert" wrap="none" lIns="0" tIns="558000" rIns="36000" bIns="0" anchor="ctr"/>
          <a:lstStyle/>
          <a:p>
            <a:pPr algn="just">
              <a:defRPr/>
            </a:pPr>
            <a:r>
              <a:rPr lang="ru-RU" sz="1400" b="1" dirty="0" smtClean="0">
                <a:solidFill>
                  <a:srgbClr val="803D06"/>
                </a:solidFill>
                <a:latin typeface="Arial" pitchFamily="34" charset="0"/>
                <a:cs typeface="Arial" pitchFamily="34" charset="0"/>
              </a:rPr>
              <a:t>предполагает объединение усилий государства и бизнеса для достижения </a:t>
            </a:r>
          </a:p>
          <a:p>
            <a:pPr algn="just">
              <a:defRPr/>
            </a:pPr>
            <a:r>
              <a:rPr lang="ru-RU" sz="1400" b="1" dirty="0" smtClean="0">
                <a:solidFill>
                  <a:srgbClr val="803D06"/>
                </a:solidFill>
                <a:latin typeface="Arial" pitchFamily="34" charset="0"/>
                <a:cs typeface="Arial" pitchFamily="34" charset="0"/>
              </a:rPr>
              <a:t>целей Программы</a:t>
            </a:r>
          </a:p>
          <a:p>
            <a:pPr algn="just">
              <a:defRPr/>
            </a:pPr>
            <a:r>
              <a:rPr lang="ru-RU" sz="1400" b="1" dirty="0" smtClean="0">
                <a:solidFill>
                  <a:srgbClr val="803D06"/>
                </a:solidFill>
                <a:latin typeface="Arial" pitchFamily="34" charset="0"/>
                <a:cs typeface="Arial" pitchFamily="34" charset="0"/>
              </a:rPr>
              <a:t>(наиболее полно этот принцип проявляется в субсидировании кредитов)</a:t>
            </a:r>
          </a:p>
        </p:txBody>
      </p:sp>
      <p:sp>
        <p:nvSpPr>
          <p:cNvPr id="29" name="Овал 28"/>
          <p:cNvSpPr/>
          <p:nvPr/>
        </p:nvSpPr>
        <p:spPr>
          <a:xfrm>
            <a:off x="257869" y="5035028"/>
            <a:ext cx="1728192" cy="1080000"/>
          </a:xfrm>
          <a:prstGeom prst="ellipse">
            <a:avLst/>
          </a:prstGeom>
          <a:solidFill>
            <a:srgbClr val="FDDFC7"/>
          </a:solidFill>
          <a:ln w="15875">
            <a:solidFill>
              <a:schemeClr val="accent6">
                <a:lumMod val="50000"/>
              </a:schemeClr>
            </a:solidFill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lnSpc>
                <a:spcPct val="80000"/>
              </a:lnSpc>
              <a:defRPr/>
            </a:pPr>
            <a:r>
              <a:rPr lang="ru-RU" sz="13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Государственно-</a:t>
            </a:r>
          </a:p>
          <a:p>
            <a:pPr algn="ctr">
              <a:lnSpc>
                <a:spcPct val="80000"/>
              </a:lnSpc>
              <a:defRPr/>
            </a:pPr>
            <a:r>
              <a:rPr lang="ru-RU" sz="13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частное </a:t>
            </a:r>
          </a:p>
          <a:p>
            <a:pPr algn="ctr">
              <a:lnSpc>
                <a:spcPct val="80000"/>
              </a:lnSpc>
              <a:defRPr/>
            </a:pPr>
            <a:r>
              <a:rPr lang="ru-RU" sz="13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партнерство</a:t>
            </a:r>
          </a:p>
        </p:txBody>
      </p:sp>
      <p:sp>
        <p:nvSpPr>
          <p:cNvPr id="30" name="Овал 29"/>
          <p:cNvSpPr/>
          <p:nvPr/>
        </p:nvSpPr>
        <p:spPr bwMode="auto">
          <a:xfrm>
            <a:off x="236538" y="6434138"/>
            <a:ext cx="504825" cy="358775"/>
          </a:xfrm>
          <a:prstGeom prst="ellipse">
            <a:avLst/>
          </a:prstGeom>
          <a:solidFill>
            <a:srgbClr val="C25552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4</a:t>
            </a:r>
            <a:endParaRPr lang="ru-RU" sz="12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04448" y="6446569"/>
            <a:ext cx="360040" cy="38378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2000"/>
                </a:schemeClr>
              </a:gs>
              <a:gs pos="50000">
                <a:schemeClr val="accent1">
                  <a:tint val="44500"/>
                  <a:satMod val="160000"/>
                  <a:alpha val="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0"/>
          </a:gradFill>
          <a:ln w="9525">
            <a:gradFill>
              <a:gsLst>
                <a:gs pos="0">
                  <a:schemeClr val="accent1">
                    <a:tint val="66000"/>
                    <a:satMod val="160000"/>
                    <a:alpha val="2000"/>
                  </a:schemeClr>
                </a:gs>
                <a:gs pos="50000">
                  <a:schemeClr val="accent1">
                    <a:tint val="44500"/>
                    <a:satMod val="160000"/>
                    <a:alpha val="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  <a:miter lim="800000"/>
            <a:headEnd/>
            <a:tailEnd/>
          </a:ln>
          <a:effectLst/>
        </p:spPr>
      </p:pic>
      <p:sp>
        <p:nvSpPr>
          <p:cNvPr id="32" name="Прямоугольник 31"/>
          <p:cNvSpPr>
            <a:spLocks noChangeArrowheads="1"/>
          </p:cNvSpPr>
          <p:nvPr/>
        </p:nvSpPr>
        <p:spPr bwMode="auto">
          <a:xfrm>
            <a:off x="0" y="6513513"/>
            <a:ext cx="914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dirty="0">
                <a:solidFill>
                  <a:srgbClr val="EA3800"/>
                </a:solidFill>
                <a:latin typeface="Arial" pitchFamily="34" charset="0"/>
                <a:cs typeface="Arial" pitchFamily="34" charset="0"/>
              </a:rPr>
              <a:t>МИНИСТЕРСТВО СЕЛЬСКОГО ХОЗЯЙСТВА РОССИЙСКОЙ ФЕДЕРАЦИИ </a:t>
            </a: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179388" y="6418263"/>
            <a:ext cx="8767762" cy="0"/>
          </a:xfrm>
          <a:prstGeom prst="line">
            <a:avLst/>
          </a:prstGeom>
          <a:ln w="15875">
            <a:solidFill>
              <a:srgbClr val="E55427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Скругленный прямоугольник 30"/>
          <p:cNvSpPr/>
          <p:nvPr/>
        </p:nvSpPr>
        <p:spPr>
          <a:xfrm>
            <a:off x="211668" y="818648"/>
            <a:ext cx="8706908" cy="5460999"/>
          </a:xfrm>
          <a:prstGeom prst="roundRect">
            <a:avLst>
              <a:gd name="adj" fmla="val 2535"/>
            </a:avLst>
          </a:prstGeom>
          <a:solidFill>
            <a:schemeClr val="bg1">
              <a:lumMod val="95000"/>
            </a:schemeClr>
          </a:solidFill>
          <a:ln w="15875">
            <a:solidFill>
              <a:schemeClr val="accent6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7C3B0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116013" y="980778"/>
            <a:ext cx="7632700" cy="1008062"/>
          </a:xfrm>
          <a:prstGeom prst="roundRect">
            <a:avLst/>
          </a:prstGeom>
          <a:gradFill flip="none" rotWithShape="1">
            <a:gsLst>
              <a:gs pos="100000">
                <a:schemeClr val="accent6">
                  <a:lumMod val="20000"/>
                  <a:lumOff val="80000"/>
                </a:schemeClr>
              </a:gs>
              <a:gs pos="31000">
                <a:schemeClr val="accent6">
                  <a:lumMod val="40000"/>
                  <a:lumOff val="60000"/>
                </a:schemeClr>
              </a:gs>
            </a:gsLst>
            <a:lin ang="13500000" scaled="1"/>
            <a:tileRect/>
          </a:gradFill>
          <a:ln w="15875">
            <a:solidFill>
              <a:schemeClr val="accent6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Обеспечение продовольственной независимости страны в параметрах, заданных Доктриной продовольственной безопасности Российской Федерации</a:t>
            </a:r>
            <a:endParaRPr lang="ru-RU" sz="14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116013" y="2188991"/>
            <a:ext cx="7632700" cy="935038"/>
          </a:xfrm>
          <a:prstGeom prst="roundRect">
            <a:avLst/>
          </a:prstGeom>
          <a:gradFill flip="none" rotWithShape="1">
            <a:gsLst>
              <a:gs pos="100000">
                <a:schemeClr val="accent6">
                  <a:lumMod val="20000"/>
                  <a:lumOff val="80000"/>
                </a:schemeClr>
              </a:gs>
              <a:gs pos="31000">
                <a:schemeClr val="accent6">
                  <a:lumMod val="40000"/>
                  <a:lumOff val="60000"/>
                </a:schemeClr>
              </a:gs>
            </a:gsLst>
            <a:lin ang="13500000" scaled="1"/>
            <a:tileRect/>
          </a:gradFill>
          <a:ln w="15875">
            <a:solidFill>
              <a:schemeClr val="accent6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17463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Воспроизводство и повышение эффективности использования в сельском хозяйстве земельных и других природных ресурсов Российской Федерации, </a:t>
            </a:r>
            <a:r>
              <a:rPr lang="ru-RU" sz="1400" b="1" dirty="0" err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экологизация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производства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111250" y="3356799"/>
            <a:ext cx="7632700" cy="647625"/>
          </a:xfrm>
          <a:prstGeom prst="roundRect">
            <a:avLst/>
          </a:prstGeom>
          <a:gradFill flip="none" rotWithShape="1">
            <a:gsLst>
              <a:gs pos="100000">
                <a:schemeClr val="accent6">
                  <a:lumMod val="20000"/>
                  <a:lumOff val="80000"/>
                </a:schemeClr>
              </a:gs>
              <a:gs pos="31000">
                <a:schemeClr val="accent6">
                  <a:lumMod val="40000"/>
                  <a:lumOff val="60000"/>
                </a:schemeClr>
              </a:gs>
            </a:gsLst>
            <a:lin ang="13500000" scaled="1"/>
            <a:tileRect/>
          </a:gradFill>
          <a:ln w="15875">
            <a:solidFill>
              <a:schemeClr val="accent6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17463">
              <a:spcBef>
                <a:spcPct val="20000"/>
              </a:spcBef>
              <a:defRPr/>
            </a:pP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Устойчивое развитие сельских территорий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104900" y="4227439"/>
            <a:ext cx="7632700" cy="1008062"/>
          </a:xfrm>
          <a:prstGeom prst="roundRect">
            <a:avLst/>
          </a:prstGeom>
          <a:gradFill flip="none" rotWithShape="1">
            <a:gsLst>
              <a:gs pos="100000">
                <a:schemeClr val="accent6">
                  <a:lumMod val="20000"/>
                  <a:lumOff val="80000"/>
                </a:schemeClr>
              </a:gs>
              <a:gs pos="31000">
                <a:schemeClr val="accent6">
                  <a:lumMod val="40000"/>
                  <a:lumOff val="60000"/>
                </a:schemeClr>
              </a:gs>
            </a:gsLst>
            <a:lin ang="13500000" scaled="1"/>
            <a:tileRect/>
          </a:gradFill>
          <a:ln w="15875">
            <a:solidFill>
              <a:schemeClr val="accent6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17463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Повышение конкурентоспособности российской сельскохозяйственной продукции на внутреннем и внешнем рынках на основе инновационного развития АПК, создания благоприятной среды для развития предпринимательства, повышения инвестиционной привлекательности отрасли</a:t>
            </a:r>
            <a:endParaRPr lang="ru-RU" sz="14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Нашивка 10"/>
          <p:cNvSpPr/>
          <p:nvPr/>
        </p:nvSpPr>
        <p:spPr>
          <a:xfrm>
            <a:off x="655638" y="1331615"/>
            <a:ext cx="358775" cy="360363"/>
          </a:xfrm>
          <a:prstGeom prst="chevron">
            <a:avLst/>
          </a:prstGeom>
          <a:gradFill flip="none" rotWithShape="1">
            <a:gsLst>
              <a:gs pos="100000">
                <a:schemeClr val="accent6">
                  <a:lumMod val="20000"/>
                  <a:lumOff val="80000"/>
                </a:schemeClr>
              </a:gs>
              <a:gs pos="31000">
                <a:schemeClr val="accent6">
                  <a:lumMod val="40000"/>
                  <a:lumOff val="60000"/>
                </a:schemeClr>
              </a:gs>
            </a:gsLst>
            <a:lin ang="13500000" scaled="1"/>
            <a:tileRect/>
          </a:gradFill>
          <a:ln w="15875">
            <a:solidFill>
              <a:schemeClr val="accent6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7C3B0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Нашивка 12"/>
          <p:cNvSpPr/>
          <p:nvPr/>
        </p:nvSpPr>
        <p:spPr>
          <a:xfrm>
            <a:off x="385763" y="1331615"/>
            <a:ext cx="360362" cy="360363"/>
          </a:xfrm>
          <a:prstGeom prst="chevron">
            <a:avLst>
              <a:gd name="adj" fmla="val 47354"/>
            </a:avLst>
          </a:prstGeom>
          <a:gradFill flip="none" rotWithShape="1">
            <a:gsLst>
              <a:gs pos="100000">
                <a:schemeClr val="accent6">
                  <a:lumMod val="20000"/>
                  <a:lumOff val="80000"/>
                </a:schemeClr>
              </a:gs>
              <a:gs pos="31000">
                <a:schemeClr val="accent6">
                  <a:lumMod val="40000"/>
                  <a:lumOff val="60000"/>
                </a:schemeClr>
              </a:gs>
            </a:gsLst>
            <a:lin ang="13500000" scaled="1"/>
            <a:tileRect/>
          </a:gradFill>
          <a:ln w="15875">
            <a:solidFill>
              <a:schemeClr val="accent6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7C3B0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Нашивка 23"/>
          <p:cNvSpPr/>
          <p:nvPr/>
        </p:nvSpPr>
        <p:spPr>
          <a:xfrm>
            <a:off x="630238" y="2495379"/>
            <a:ext cx="360362" cy="360362"/>
          </a:xfrm>
          <a:prstGeom prst="chevron">
            <a:avLst/>
          </a:prstGeom>
          <a:gradFill flip="none" rotWithShape="1">
            <a:gsLst>
              <a:gs pos="100000">
                <a:schemeClr val="accent6">
                  <a:lumMod val="20000"/>
                  <a:lumOff val="80000"/>
                </a:schemeClr>
              </a:gs>
              <a:gs pos="31000">
                <a:schemeClr val="accent6">
                  <a:lumMod val="40000"/>
                  <a:lumOff val="60000"/>
                </a:schemeClr>
              </a:gs>
            </a:gsLst>
            <a:lin ang="13500000" scaled="1"/>
            <a:tileRect/>
          </a:gradFill>
          <a:ln w="15875">
            <a:solidFill>
              <a:schemeClr val="accent6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7C3B0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Нашивка 25"/>
          <p:cNvSpPr/>
          <p:nvPr/>
        </p:nvSpPr>
        <p:spPr>
          <a:xfrm>
            <a:off x="361950" y="2495379"/>
            <a:ext cx="360363" cy="360362"/>
          </a:xfrm>
          <a:prstGeom prst="chevron">
            <a:avLst>
              <a:gd name="adj" fmla="val 47354"/>
            </a:avLst>
          </a:prstGeom>
          <a:gradFill flip="none" rotWithShape="1">
            <a:gsLst>
              <a:gs pos="100000">
                <a:schemeClr val="accent6">
                  <a:lumMod val="20000"/>
                  <a:lumOff val="80000"/>
                </a:schemeClr>
              </a:gs>
              <a:gs pos="31000">
                <a:schemeClr val="accent6">
                  <a:lumMod val="40000"/>
                  <a:lumOff val="60000"/>
                </a:schemeClr>
              </a:gs>
            </a:gsLst>
            <a:lin ang="13500000" scaled="1"/>
            <a:tileRect/>
          </a:gradFill>
          <a:ln w="15875">
            <a:solidFill>
              <a:schemeClr val="accent6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7C3B0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Нашивка 26"/>
          <p:cNvSpPr/>
          <p:nvPr/>
        </p:nvSpPr>
        <p:spPr>
          <a:xfrm>
            <a:off x="630238" y="3500368"/>
            <a:ext cx="360362" cy="360363"/>
          </a:xfrm>
          <a:prstGeom prst="chevron">
            <a:avLst/>
          </a:prstGeom>
          <a:gradFill flip="none" rotWithShape="1">
            <a:gsLst>
              <a:gs pos="100000">
                <a:schemeClr val="accent6">
                  <a:lumMod val="20000"/>
                  <a:lumOff val="80000"/>
                </a:schemeClr>
              </a:gs>
              <a:gs pos="31000">
                <a:schemeClr val="accent6">
                  <a:lumMod val="40000"/>
                  <a:lumOff val="60000"/>
                </a:schemeClr>
              </a:gs>
            </a:gsLst>
            <a:lin ang="13500000" scaled="1"/>
            <a:tileRect/>
          </a:gradFill>
          <a:ln w="15875">
            <a:solidFill>
              <a:schemeClr val="accent6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7C3B0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Нашивка 27"/>
          <p:cNvSpPr/>
          <p:nvPr/>
        </p:nvSpPr>
        <p:spPr>
          <a:xfrm>
            <a:off x="361950" y="3500368"/>
            <a:ext cx="360363" cy="360363"/>
          </a:xfrm>
          <a:prstGeom prst="chevron">
            <a:avLst>
              <a:gd name="adj" fmla="val 47354"/>
            </a:avLst>
          </a:prstGeom>
          <a:gradFill flip="none" rotWithShape="1">
            <a:gsLst>
              <a:gs pos="100000">
                <a:schemeClr val="accent6">
                  <a:lumMod val="20000"/>
                  <a:lumOff val="80000"/>
                </a:schemeClr>
              </a:gs>
              <a:gs pos="31000">
                <a:schemeClr val="accent6">
                  <a:lumMod val="40000"/>
                  <a:lumOff val="60000"/>
                </a:schemeClr>
              </a:gs>
            </a:gsLst>
            <a:lin ang="13500000" scaled="1"/>
            <a:tileRect/>
          </a:gradFill>
          <a:ln w="15875">
            <a:solidFill>
              <a:schemeClr val="accent6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7C3B0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Нашивка 28"/>
          <p:cNvSpPr/>
          <p:nvPr/>
        </p:nvSpPr>
        <p:spPr>
          <a:xfrm>
            <a:off x="630238" y="4559226"/>
            <a:ext cx="360362" cy="360363"/>
          </a:xfrm>
          <a:prstGeom prst="chevron">
            <a:avLst/>
          </a:prstGeom>
          <a:gradFill flip="none" rotWithShape="1">
            <a:gsLst>
              <a:gs pos="100000">
                <a:schemeClr val="accent6">
                  <a:lumMod val="20000"/>
                  <a:lumOff val="80000"/>
                </a:schemeClr>
              </a:gs>
              <a:gs pos="31000">
                <a:schemeClr val="accent6">
                  <a:lumMod val="40000"/>
                  <a:lumOff val="60000"/>
                </a:schemeClr>
              </a:gs>
            </a:gsLst>
            <a:lin ang="13500000" scaled="1"/>
            <a:tileRect/>
          </a:gradFill>
          <a:ln w="15875">
            <a:solidFill>
              <a:schemeClr val="accent6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7C3B0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Нашивка 29"/>
          <p:cNvSpPr/>
          <p:nvPr/>
        </p:nvSpPr>
        <p:spPr>
          <a:xfrm>
            <a:off x="361950" y="4559226"/>
            <a:ext cx="360363" cy="360363"/>
          </a:xfrm>
          <a:prstGeom prst="chevron">
            <a:avLst>
              <a:gd name="adj" fmla="val 47354"/>
            </a:avLst>
          </a:prstGeom>
          <a:gradFill flip="none" rotWithShape="1">
            <a:gsLst>
              <a:gs pos="100000">
                <a:schemeClr val="accent6">
                  <a:lumMod val="20000"/>
                  <a:lumOff val="80000"/>
                </a:schemeClr>
              </a:gs>
              <a:gs pos="31000">
                <a:schemeClr val="accent6">
                  <a:lumMod val="40000"/>
                  <a:lumOff val="60000"/>
                </a:schemeClr>
              </a:gs>
            </a:gsLst>
            <a:lin ang="13500000" scaled="1"/>
            <a:tileRect/>
          </a:gradFill>
          <a:ln w="15875">
            <a:solidFill>
              <a:schemeClr val="accent6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7C3B0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115616" y="5471072"/>
            <a:ext cx="7632700" cy="647625"/>
          </a:xfrm>
          <a:prstGeom prst="roundRect">
            <a:avLst/>
          </a:prstGeom>
          <a:gradFill flip="none" rotWithShape="1">
            <a:gsLst>
              <a:gs pos="100000">
                <a:schemeClr val="accent6">
                  <a:lumMod val="20000"/>
                  <a:lumOff val="80000"/>
                </a:schemeClr>
              </a:gs>
              <a:gs pos="31000">
                <a:schemeClr val="accent6">
                  <a:lumMod val="40000"/>
                  <a:lumOff val="60000"/>
                </a:schemeClr>
              </a:gs>
            </a:gsLst>
            <a:lin ang="13500000" scaled="1"/>
            <a:tileRect/>
          </a:gradFill>
          <a:ln w="15875">
            <a:solidFill>
              <a:schemeClr val="accent6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17463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Обеспечение финансовой устойчивости товаропроизводителей АПК</a:t>
            </a:r>
          </a:p>
        </p:txBody>
      </p:sp>
      <p:sp>
        <p:nvSpPr>
          <p:cNvPr id="21" name="Нашивка 20"/>
          <p:cNvSpPr/>
          <p:nvPr/>
        </p:nvSpPr>
        <p:spPr>
          <a:xfrm>
            <a:off x="634604" y="5614641"/>
            <a:ext cx="360362" cy="360363"/>
          </a:xfrm>
          <a:prstGeom prst="chevron">
            <a:avLst/>
          </a:prstGeom>
          <a:gradFill flip="none" rotWithShape="1">
            <a:gsLst>
              <a:gs pos="100000">
                <a:schemeClr val="accent6">
                  <a:lumMod val="20000"/>
                  <a:lumOff val="80000"/>
                </a:schemeClr>
              </a:gs>
              <a:gs pos="31000">
                <a:schemeClr val="accent6">
                  <a:lumMod val="40000"/>
                  <a:lumOff val="60000"/>
                </a:schemeClr>
              </a:gs>
            </a:gsLst>
            <a:lin ang="13500000" scaled="1"/>
            <a:tileRect/>
          </a:gradFill>
          <a:ln w="15875">
            <a:solidFill>
              <a:schemeClr val="accent6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7C3B0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Нашивка 21"/>
          <p:cNvSpPr/>
          <p:nvPr/>
        </p:nvSpPr>
        <p:spPr>
          <a:xfrm>
            <a:off x="366316" y="5614641"/>
            <a:ext cx="360363" cy="360363"/>
          </a:xfrm>
          <a:prstGeom prst="chevron">
            <a:avLst>
              <a:gd name="adj" fmla="val 47354"/>
            </a:avLst>
          </a:prstGeom>
          <a:gradFill flip="none" rotWithShape="1">
            <a:gsLst>
              <a:gs pos="100000">
                <a:schemeClr val="accent6">
                  <a:lumMod val="20000"/>
                  <a:lumOff val="80000"/>
                </a:schemeClr>
              </a:gs>
              <a:gs pos="31000">
                <a:schemeClr val="accent6">
                  <a:lumMod val="40000"/>
                  <a:lumOff val="60000"/>
                </a:schemeClr>
              </a:gs>
            </a:gsLst>
            <a:lin ang="13500000" scaled="1"/>
            <a:tileRect/>
          </a:gradFill>
          <a:ln w="15875">
            <a:solidFill>
              <a:schemeClr val="accent6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7C3B0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AutoShape 3"/>
          <p:cNvSpPr>
            <a:spLocks noChangeArrowheads="1"/>
          </p:cNvSpPr>
          <p:nvPr/>
        </p:nvSpPr>
        <p:spPr bwMode="auto">
          <a:xfrm>
            <a:off x="145604" y="116631"/>
            <a:ext cx="8858250" cy="576000"/>
          </a:xfrm>
          <a:prstGeom prst="roundRect">
            <a:avLst>
              <a:gd name="adj" fmla="val 16667"/>
            </a:avLst>
          </a:prstGeom>
          <a:solidFill>
            <a:srgbClr val="E55427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ОСНОВНЫЕ ЦЕЛИ ГОСУДАРСТВЕННОЙ ПРОГРАММЫ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РАЗВИТИЯ СЕЛЬСКОГО ХОЗЯЙСТВА И РЕГУЛИРОВАНИЯ РЫНКОВ СЕЛЬСКОХОЗЯЙСТВЕННОЙ ПРОДУКЦИИ, СЫРЬЯ И ПРОДОВОЛЬСТВИЯ НА 2013 – 2020 ГОДЫ</a:t>
            </a:r>
          </a:p>
        </p:txBody>
      </p:sp>
      <p:sp>
        <p:nvSpPr>
          <p:cNvPr id="35" name="Овал 34"/>
          <p:cNvSpPr/>
          <p:nvPr/>
        </p:nvSpPr>
        <p:spPr bwMode="auto">
          <a:xfrm>
            <a:off x="236538" y="6434138"/>
            <a:ext cx="504825" cy="358775"/>
          </a:xfrm>
          <a:prstGeom prst="ellipse">
            <a:avLst/>
          </a:prstGeom>
          <a:solidFill>
            <a:srgbClr val="C25552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5</a:t>
            </a:r>
            <a:endParaRPr lang="ru-RU" sz="12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04448" y="6446569"/>
            <a:ext cx="360040" cy="38378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2000"/>
                </a:schemeClr>
              </a:gs>
              <a:gs pos="50000">
                <a:schemeClr val="accent1">
                  <a:tint val="44500"/>
                  <a:satMod val="160000"/>
                  <a:alpha val="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0"/>
          </a:gradFill>
          <a:ln w="9525">
            <a:gradFill>
              <a:gsLst>
                <a:gs pos="0">
                  <a:schemeClr val="accent1">
                    <a:tint val="66000"/>
                    <a:satMod val="160000"/>
                    <a:alpha val="2000"/>
                  </a:schemeClr>
                </a:gs>
                <a:gs pos="50000">
                  <a:schemeClr val="accent1">
                    <a:tint val="44500"/>
                    <a:satMod val="160000"/>
                    <a:alpha val="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  <a:miter lim="800000"/>
            <a:headEnd/>
            <a:tailEnd/>
          </a:ln>
          <a:effectLst/>
        </p:spPr>
      </p:pic>
      <p:sp>
        <p:nvSpPr>
          <p:cNvPr id="37" name="Прямоугольник 36"/>
          <p:cNvSpPr>
            <a:spLocks noChangeArrowheads="1"/>
          </p:cNvSpPr>
          <p:nvPr/>
        </p:nvSpPr>
        <p:spPr bwMode="auto">
          <a:xfrm>
            <a:off x="0" y="6513513"/>
            <a:ext cx="914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dirty="0">
                <a:solidFill>
                  <a:srgbClr val="EA3800"/>
                </a:solidFill>
                <a:latin typeface="Arial" pitchFamily="34" charset="0"/>
                <a:cs typeface="Arial" pitchFamily="34" charset="0"/>
              </a:rPr>
              <a:t>МИНИСТЕРСТВО СЕЛЬСКОГО ХОЗЯЙСТВА РОССИЙСКОЙ ФЕДЕРАЦИИ </a:t>
            </a: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>
            <a:off x="179388" y="6418263"/>
            <a:ext cx="8767762" cy="0"/>
          </a:xfrm>
          <a:prstGeom prst="line">
            <a:avLst/>
          </a:prstGeom>
          <a:ln w="15875">
            <a:solidFill>
              <a:srgbClr val="E55427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Скругленный прямоугольник 23"/>
          <p:cNvSpPr/>
          <p:nvPr/>
        </p:nvSpPr>
        <p:spPr>
          <a:xfrm>
            <a:off x="211668" y="818648"/>
            <a:ext cx="8706908" cy="5460999"/>
          </a:xfrm>
          <a:prstGeom prst="roundRect">
            <a:avLst>
              <a:gd name="adj" fmla="val 2535"/>
            </a:avLst>
          </a:prstGeom>
          <a:solidFill>
            <a:schemeClr val="bg1">
              <a:lumMod val="95000"/>
            </a:schemeClr>
          </a:solidFill>
          <a:ln w="15875">
            <a:solidFill>
              <a:schemeClr val="accent6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7C3B0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899160" y="1170119"/>
            <a:ext cx="7777296" cy="2415128"/>
          </a:xfrm>
          <a:prstGeom prst="roundRect">
            <a:avLst>
              <a:gd name="adj" fmla="val 5175"/>
            </a:avLst>
          </a:prstGeom>
          <a:solidFill>
            <a:schemeClr val="accent6">
              <a:lumMod val="20000"/>
              <a:lumOff val="80000"/>
              <a:alpha val="40000"/>
            </a:schemeClr>
          </a:solidFill>
          <a:ln w="15875">
            <a:solidFill>
              <a:srgbClr val="9848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AutoShape 3"/>
          <p:cNvSpPr>
            <a:spLocks noChangeArrowheads="1"/>
          </p:cNvSpPr>
          <p:nvPr/>
        </p:nvSpPr>
        <p:spPr bwMode="auto">
          <a:xfrm>
            <a:off x="145604" y="116631"/>
            <a:ext cx="8858250" cy="576000"/>
          </a:xfrm>
          <a:prstGeom prst="roundRect">
            <a:avLst>
              <a:gd name="adj" fmla="val 16667"/>
            </a:avLst>
          </a:prstGeom>
          <a:solidFill>
            <a:srgbClr val="E55427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СТРУКТУРА ГОСУДАРСТВЕННОЙ ПРОГРАММЫ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РАЗВИТИЯ СЕЛЬСКОГО ХОЗЯЙСТВА И РЕГУЛИРОВАНИЯ РЫНКОВ СЕЛЬСКОХОЗЯЙСТВЕННОЙ ПРОДУКЦИИ, СЫРЬЯ И ПРОДОВОЛЬСТВИЯ НА 2013 – 2020 ГОДЫ</a:t>
            </a:r>
          </a:p>
        </p:txBody>
      </p:sp>
      <p:sp>
        <p:nvSpPr>
          <p:cNvPr id="33" name="Овал 32"/>
          <p:cNvSpPr/>
          <p:nvPr/>
        </p:nvSpPr>
        <p:spPr bwMode="auto">
          <a:xfrm>
            <a:off x="236538" y="6434138"/>
            <a:ext cx="504825" cy="358775"/>
          </a:xfrm>
          <a:prstGeom prst="ellipse">
            <a:avLst/>
          </a:prstGeom>
          <a:solidFill>
            <a:srgbClr val="C25552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6</a:t>
            </a:r>
            <a:endParaRPr lang="ru-RU" sz="12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04448" y="6446569"/>
            <a:ext cx="360040" cy="38378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2000"/>
                </a:schemeClr>
              </a:gs>
              <a:gs pos="50000">
                <a:schemeClr val="accent1">
                  <a:tint val="44500"/>
                  <a:satMod val="160000"/>
                  <a:alpha val="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0"/>
          </a:gradFill>
          <a:ln w="9525">
            <a:gradFill>
              <a:gsLst>
                <a:gs pos="0">
                  <a:schemeClr val="accent1">
                    <a:tint val="66000"/>
                    <a:satMod val="160000"/>
                    <a:alpha val="2000"/>
                  </a:schemeClr>
                </a:gs>
                <a:gs pos="50000">
                  <a:schemeClr val="accent1">
                    <a:tint val="44500"/>
                    <a:satMod val="160000"/>
                    <a:alpha val="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  <a:miter lim="800000"/>
            <a:headEnd/>
            <a:tailEnd/>
          </a:ln>
          <a:effectLst/>
        </p:spPr>
      </p:pic>
      <p:sp>
        <p:nvSpPr>
          <p:cNvPr id="35" name="Прямоугольник 34"/>
          <p:cNvSpPr>
            <a:spLocks noChangeArrowheads="1"/>
          </p:cNvSpPr>
          <p:nvPr/>
        </p:nvSpPr>
        <p:spPr bwMode="auto">
          <a:xfrm>
            <a:off x="0" y="6513513"/>
            <a:ext cx="914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dirty="0">
                <a:solidFill>
                  <a:srgbClr val="EA3800"/>
                </a:solidFill>
                <a:latin typeface="Arial" pitchFamily="34" charset="0"/>
                <a:cs typeface="Arial" pitchFamily="34" charset="0"/>
              </a:rPr>
              <a:t>МИНИСТЕРСТВО СЕЛЬСКОГО ХОЗЯЙСТВА РОССИЙСКОЙ ФЕДЕРАЦИИ </a:t>
            </a: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179388" y="6418263"/>
            <a:ext cx="8767762" cy="0"/>
          </a:xfrm>
          <a:prstGeom prst="line">
            <a:avLst/>
          </a:prstGeom>
          <a:ln w="15875">
            <a:solidFill>
              <a:srgbClr val="E55427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Скругленный прямоугольник 25"/>
          <p:cNvSpPr/>
          <p:nvPr/>
        </p:nvSpPr>
        <p:spPr>
          <a:xfrm>
            <a:off x="732716" y="954144"/>
            <a:ext cx="8015748" cy="431998"/>
          </a:xfrm>
          <a:prstGeom prst="roundRect">
            <a:avLst/>
          </a:prstGeom>
          <a:gradFill flip="none" rotWithShape="1">
            <a:gsLst>
              <a:gs pos="100000">
                <a:schemeClr val="accent6">
                  <a:lumMod val="20000"/>
                  <a:lumOff val="80000"/>
                </a:schemeClr>
              </a:gs>
              <a:gs pos="31000">
                <a:schemeClr val="accent6">
                  <a:lumMod val="40000"/>
                  <a:lumOff val="60000"/>
                </a:schemeClr>
              </a:gs>
            </a:gsLst>
            <a:lin ang="13500000" scaled="1"/>
            <a:tileRect/>
          </a:gradFill>
          <a:ln w="15875">
            <a:solidFill>
              <a:schemeClr val="accent6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ПОДПРОГРАММЫ</a:t>
            </a:r>
            <a:endParaRPr lang="ru-RU" sz="14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Нашивка 36"/>
          <p:cNvSpPr/>
          <p:nvPr/>
        </p:nvSpPr>
        <p:spPr>
          <a:xfrm>
            <a:off x="935616" y="1532274"/>
            <a:ext cx="180000" cy="180000"/>
          </a:xfrm>
          <a:prstGeom prst="chevron">
            <a:avLst>
              <a:gd name="adj" fmla="val 47354"/>
            </a:avLst>
          </a:prstGeom>
          <a:gradFill flip="none" rotWithShape="1">
            <a:gsLst>
              <a:gs pos="100000">
                <a:schemeClr val="accent6">
                  <a:lumMod val="20000"/>
                  <a:lumOff val="80000"/>
                </a:schemeClr>
              </a:gs>
              <a:gs pos="31000">
                <a:schemeClr val="accent6">
                  <a:lumMod val="40000"/>
                  <a:lumOff val="60000"/>
                </a:schemeClr>
              </a:gs>
            </a:gsLst>
            <a:lin ang="13500000" scaled="1"/>
            <a:tileRect/>
          </a:gradFill>
          <a:ln w="9525">
            <a:solidFill>
              <a:schemeClr val="accent6">
                <a:lumMod val="50000"/>
                <a:alpha val="64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7C3B0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899160" y="3955521"/>
            <a:ext cx="7777296" cy="2183149"/>
          </a:xfrm>
          <a:prstGeom prst="roundRect">
            <a:avLst>
              <a:gd name="adj" fmla="val 5175"/>
            </a:avLst>
          </a:prstGeom>
          <a:solidFill>
            <a:schemeClr val="accent2">
              <a:lumMod val="20000"/>
              <a:lumOff val="80000"/>
              <a:alpha val="39000"/>
            </a:schemeClr>
          </a:solidFill>
          <a:ln w="158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732716" y="3739546"/>
            <a:ext cx="8015748" cy="431998"/>
          </a:xfrm>
          <a:prstGeom prst="roundRect">
            <a:avLst/>
          </a:prstGeom>
          <a:gradFill flip="none" rotWithShape="1">
            <a:gsLst>
              <a:gs pos="100000">
                <a:schemeClr val="accent2">
                  <a:lumMod val="20000"/>
                  <a:lumOff val="80000"/>
                </a:schemeClr>
              </a:gs>
              <a:gs pos="31000">
                <a:srgbClr val="EBC8C7"/>
              </a:gs>
            </a:gsLst>
            <a:lin ang="13500000" scaled="1"/>
            <a:tileRect/>
          </a:gradFill>
          <a:ln w="15875">
            <a:solidFill>
              <a:schemeClr val="accent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20000"/>
              </a:spcBef>
              <a:defRPr/>
            </a:pPr>
            <a:r>
              <a:rPr lang="ru-RU" sz="1400" b="1" dirty="0" smtClean="0">
                <a:solidFill>
                  <a:srgbClr val="7F2F2D"/>
                </a:solidFill>
                <a:latin typeface="Arial" pitchFamily="34" charset="0"/>
                <a:cs typeface="Arial" pitchFamily="34" charset="0"/>
              </a:rPr>
              <a:t>ФЕДЕРАЛЬНЫЕ ЦЕЛЕВЫЕ ПРОГРАММЫ</a:t>
            </a:r>
            <a:endParaRPr lang="ru-RU" sz="1400" b="1" dirty="0">
              <a:solidFill>
                <a:srgbClr val="7F2F2D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6" name="Таблица 45"/>
          <p:cNvGraphicFramePr>
            <a:graphicFrameLocks noGrp="1"/>
          </p:cNvGraphicFramePr>
          <p:nvPr/>
        </p:nvGraphicFramePr>
        <p:xfrm>
          <a:off x="1130092" y="4179375"/>
          <a:ext cx="7474356" cy="17654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74356"/>
              </a:tblGrid>
              <a:tr h="379206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rgbClr val="7C2E2C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ФЦП «Социальное развитие села до 2013 года»</a:t>
                      </a:r>
                    </a:p>
                  </a:txBody>
                  <a:tcPr marL="108000" marT="39600" marB="3960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9206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ru-RU" sz="1200" b="1" kern="1200" dirty="0" smtClean="0">
                          <a:solidFill>
                            <a:srgbClr val="7C2E2C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ФЦП «Устойчивое развитие сельских территорий на 2014-2017 годы и на период до 2020 года»</a:t>
                      </a:r>
                      <a:endParaRPr lang="ru-RU" sz="1200" b="1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8000" marT="39600" marB="3960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10785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rgbClr val="7C2E2C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ФЦП «Сохранение и восстановление плодородия почв земель</a:t>
                      </a:r>
                      <a:r>
                        <a:rPr lang="en-US" sz="1200" b="1" kern="1200" dirty="0" smtClean="0">
                          <a:solidFill>
                            <a:srgbClr val="7C2E2C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b="1" kern="1200" dirty="0" smtClean="0">
                          <a:solidFill>
                            <a:srgbClr val="7C2E2C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сельскохозяйственного назначения и агроландшафтов как национального достояния России на 2006</a:t>
                      </a:r>
                      <a:r>
                        <a:rPr lang="ru-RU" sz="1200" b="1" kern="1200" baseline="0" dirty="0" smtClean="0">
                          <a:solidFill>
                            <a:srgbClr val="7C2E2C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– </a:t>
                      </a:r>
                      <a:r>
                        <a:rPr lang="ru-RU" sz="1200" b="1" kern="1200" dirty="0" smtClean="0">
                          <a:solidFill>
                            <a:srgbClr val="7C2E2C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2010 годы и на период до 2013 года» (далее – ФЦП «Плодородие до 2013 года»)</a:t>
                      </a:r>
                    </a:p>
                  </a:txBody>
                  <a:tcPr marL="108000" marT="39600" marB="3960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9206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rgbClr val="7C2E2C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ФЦП «Развитие мелиорации сельскохозяйственных земель России на период до 2020 года»</a:t>
                      </a:r>
                      <a:endParaRPr lang="ru-RU" sz="1200" b="1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8000" marT="39600" marB="3960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7" name="Овал 46"/>
          <p:cNvSpPr/>
          <p:nvPr/>
        </p:nvSpPr>
        <p:spPr>
          <a:xfrm>
            <a:off x="337545" y="1026102"/>
            <a:ext cx="277443" cy="288032"/>
          </a:xfrm>
          <a:prstGeom prst="ellipse">
            <a:avLst/>
          </a:prstGeom>
          <a:gradFill flip="none" rotWithShape="1">
            <a:gsLst>
              <a:gs pos="100000">
                <a:schemeClr val="accent6">
                  <a:lumMod val="20000"/>
                  <a:lumOff val="80000"/>
                </a:schemeClr>
              </a:gs>
              <a:gs pos="31000">
                <a:schemeClr val="accent6">
                  <a:lumMod val="40000"/>
                  <a:lumOff val="60000"/>
                </a:schemeClr>
              </a:gs>
            </a:gsLst>
            <a:lin ang="13500000" scaled="1"/>
            <a:tileRect/>
          </a:gradFill>
          <a:ln w="15875">
            <a:solidFill>
              <a:schemeClr val="accent6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ru-RU" sz="1200" b="1" dirty="0" smtClean="0">
                <a:solidFill>
                  <a:srgbClr val="7C3B06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1200" b="1" dirty="0">
              <a:solidFill>
                <a:srgbClr val="7C3B0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Нашивка 47"/>
          <p:cNvSpPr/>
          <p:nvPr/>
        </p:nvSpPr>
        <p:spPr>
          <a:xfrm>
            <a:off x="939817" y="1913058"/>
            <a:ext cx="180000" cy="180000"/>
          </a:xfrm>
          <a:prstGeom prst="chevron">
            <a:avLst>
              <a:gd name="adj" fmla="val 47354"/>
            </a:avLst>
          </a:prstGeom>
          <a:gradFill flip="none" rotWithShape="1">
            <a:gsLst>
              <a:gs pos="100000">
                <a:schemeClr val="accent6">
                  <a:lumMod val="20000"/>
                  <a:lumOff val="80000"/>
                </a:schemeClr>
              </a:gs>
              <a:gs pos="31000">
                <a:schemeClr val="accent6">
                  <a:lumMod val="40000"/>
                  <a:lumOff val="60000"/>
                </a:schemeClr>
              </a:gs>
            </a:gsLst>
            <a:lin ang="13500000" scaled="1"/>
            <a:tileRect/>
          </a:gradFill>
          <a:ln w="9525">
            <a:solidFill>
              <a:schemeClr val="accent6">
                <a:lumMod val="50000"/>
                <a:alpha val="64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7C3B0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Овал 48"/>
          <p:cNvSpPr/>
          <p:nvPr/>
        </p:nvSpPr>
        <p:spPr>
          <a:xfrm>
            <a:off x="342196" y="3811554"/>
            <a:ext cx="277443" cy="288032"/>
          </a:xfrm>
          <a:prstGeom prst="ellipse">
            <a:avLst/>
          </a:prstGeom>
          <a:gradFill flip="none" rotWithShape="1">
            <a:gsLst>
              <a:gs pos="100000">
                <a:schemeClr val="accent2">
                  <a:lumMod val="20000"/>
                  <a:lumOff val="80000"/>
                </a:schemeClr>
              </a:gs>
              <a:gs pos="31000">
                <a:srgbClr val="EBC8C7"/>
              </a:gs>
            </a:gsLst>
            <a:lin ang="13500000" scaled="1"/>
            <a:tileRect/>
          </a:gradFill>
          <a:ln w="15875">
            <a:solidFill>
              <a:schemeClr val="accent2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tIns="0" rIns="90000" bIns="0" anchor="ctr"/>
          <a:lstStyle/>
          <a:p>
            <a:pPr indent="-342900" algn="ctr">
              <a:spcBef>
                <a:spcPct val="20000"/>
              </a:spcBef>
              <a:defRPr/>
            </a:pPr>
            <a:r>
              <a:rPr lang="ru-RU" sz="1200" b="1" dirty="0" smtClean="0">
                <a:solidFill>
                  <a:srgbClr val="7F2F2D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1200" b="1" dirty="0">
              <a:solidFill>
                <a:srgbClr val="7F2F2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Нашивка 49"/>
          <p:cNvSpPr/>
          <p:nvPr/>
        </p:nvSpPr>
        <p:spPr>
          <a:xfrm>
            <a:off x="950856" y="2237114"/>
            <a:ext cx="180000" cy="180000"/>
          </a:xfrm>
          <a:prstGeom prst="chevron">
            <a:avLst>
              <a:gd name="adj" fmla="val 47354"/>
            </a:avLst>
          </a:prstGeom>
          <a:gradFill flip="none" rotWithShape="1">
            <a:gsLst>
              <a:gs pos="100000">
                <a:schemeClr val="accent6">
                  <a:lumMod val="20000"/>
                  <a:lumOff val="80000"/>
                </a:schemeClr>
              </a:gs>
              <a:gs pos="31000">
                <a:schemeClr val="accent6">
                  <a:lumMod val="40000"/>
                  <a:lumOff val="60000"/>
                </a:schemeClr>
              </a:gs>
            </a:gsLst>
            <a:lin ang="13500000" scaled="1"/>
            <a:tileRect/>
          </a:gradFill>
          <a:ln w="9525">
            <a:solidFill>
              <a:schemeClr val="accent6">
                <a:lumMod val="50000"/>
                <a:alpha val="64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7C3B0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Нашивка 50"/>
          <p:cNvSpPr/>
          <p:nvPr/>
        </p:nvSpPr>
        <p:spPr>
          <a:xfrm>
            <a:off x="943236" y="2574294"/>
            <a:ext cx="180000" cy="180000"/>
          </a:xfrm>
          <a:prstGeom prst="chevron">
            <a:avLst>
              <a:gd name="adj" fmla="val 47354"/>
            </a:avLst>
          </a:prstGeom>
          <a:gradFill flip="none" rotWithShape="1">
            <a:gsLst>
              <a:gs pos="100000">
                <a:schemeClr val="accent6">
                  <a:lumMod val="20000"/>
                  <a:lumOff val="80000"/>
                </a:schemeClr>
              </a:gs>
              <a:gs pos="31000">
                <a:schemeClr val="accent6">
                  <a:lumMod val="40000"/>
                  <a:lumOff val="60000"/>
                </a:schemeClr>
              </a:gs>
            </a:gsLst>
            <a:lin ang="13500000" scaled="1"/>
            <a:tileRect/>
          </a:gradFill>
          <a:ln w="9525">
            <a:solidFill>
              <a:schemeClr val="accent6">
                <a:lumMod val="50000"/>
                <a:alpha val="64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7C3B0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Нашивка 51"/>
          <p:cNvSpPr/>
          <p:nvPr/>
        </p:nvSpPr>
        <p:spPr>
          <a:xfrm>
            <a:off x="950856" y="2908046"/>
            <a:ext cx="180000" cy="180000"/>
          </a:xfrm>
          <a:prstGeom prst="chevron">
            <a:avLst>
              <a:gd name="adj" fmla="val 47354"/>
            </a:avLst>
          </a:prstGeom>
          <a:gradFill flip="none" rotWithShape="1">
            <a:gsLst>
              <a:gs pos="100000">
                <a:schemeClr val="accent6">
                  <a:lumMod val="20000"/>
                  <a:lumOff val="80000"/>
                </a:schemeClr>
              </a:gs>
              <a:gs pos="31000">
                <a:schemeClr val="accent6">
                  <a:lumMod val="40000"/>
                  <a:lumOff val="60000"/>
                </a:schemeClr>
              </a:gs>
            </a:gsLst>
            <a:lin ang="13500000" scaled="1"/>
            <a:tileRect/>
          </a:gradFill>
          <a:ln w="9525">
            <a:solidFill>
              <a:schemeClr val="accent6">
                <a:lumMod val="50000"/>
                <a:alpha val="64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7C3B0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Нашивка 52"/>
          <p:cNvSpPr/>
          <p:nvPr/>
        </p:nvSpPr>
        <p:spPr>
          <a:xfrm>
            <a:off x="943236" y="3237606"/>
            <a:ext cx="180000" cy="180000"/>
          </a:xfrm>
          <a:prstGeom prst="chevron">
            <a:avLst>
              <a:gd name="adj" fmla="val 47354"/>
            </a:avLst>
          </a:prstGeom>
          <a:gradFill flip="none" rotWithShape="1">
            <a:gsLst>
              <a:gs pos="100000">
                <a:schemeClr val="accent6">
                  <a:lumMod val="20000"/>
                  <a:lumOff val="80000"/>
                </a:schemeClr>
              </a:gs>
              <a:gs pos="31000">
                <a:schemeClr val="accent6">
                  <a:lumMod val="40000"/>
                  <a:lumOff val="60000"/>
                </a:schemeClr>
              </a:gs>
            </a:gsLst>
            <a:lin ang="13500000" scaled="1"/>
            <a:tileRect/>
          </a:gradFill>
          <a:ln w="9525">
            <a:solidFill>
              <a:schemeClr val="accent6">
                <a:lumMod val="50000"/>
                <a:alpha val="64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7C3B06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2" name="Таблица 41"/>
          <p:cNvGraphicFramePr>
            <a:graphicFrameLocks noGrp="1"/>
          </p:cNvGraphicFramePr>
          <p:nvPr/>
        </p:nvGraphicFramePr>
        <p:xfrm>
          <a:off x="1130092" y="1393973"/>
          <a:ext cx="7465972" cy="21186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65972"/>
              </a:tblGrid>
              <a:tr h="33473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rgbClr val="633005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Развитие </a:t>
                      </a:r>
                      <a:r>
                        <a:rPr lang="ru-RU" sz="1200" b="1" kern="1200" dirty="0" err="1" smtClean="0">
                          <a:solidFill>
                            <a:srgbClr val="633005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подотрасли</a:t>
                      </a:r>
                      <a:r>
                        <a:rPr lang="ru-RU" sz="1200" b="1" kern="1200" dirty="0" smtClean="0">
                          <a:solidFill>
                            <a:srgbClr val="633005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растениеводства, переработки и реализации продукции растениеводства</a:t>
                      </a:r>
                    </a:p>
                  </a:txBody>
                  <a:tcPr marL="108000" marT="39600" marB="3960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4732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ru-RU" sz="1200" b="1" kern="1200" dirty="0" smtClean="0">
                          <a:solidFill>
                            <a:srgbClr val="633005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Развитие </a:t>
                      </a:r>
                      <a:r>
                        <a:rPr lang="ru-RU" sz="1200" b="1" kern="1200" dirty="0" err="1" smtClean="0">
                          <a:solidFill>
                            <a:srgbClr val="633005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подотрасли</a:t>
                      </a:r>
                      <a:r>
                        <a:rPr lang="ru-RU" sz="1200" b="1" kern="1200" dirty="0" smtClean="0">
                          <a:solidFill>
                            <a:srgbClr val="633005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животноводства, переработки и реализации продукции животноводства</a:t>
                      </a:r>
                    </a:p>
                  </a:txBody>
                  <a:tcPr marL="108000" marT="39600" marB="3960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473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rgbClr val="633005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Развитие мясного скотоводства</a:t>
                      </a:r>
                    </a:p>
                  </a:txBody>
                  <a:tcPr marL="108000" marT="39600" marB="3960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473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rgbClr val="633005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Поддержка малых форм хозяйствования</a:t>
                      </a:r>
                    </a:p>
                  </a:txBody>
                  <a:tcPr marL="108000" marT="39600" marB="3960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473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rgbClr val="633005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Техническая и технологическая модернизация, инновационное развитие</a:t>
                      </a:r>
                    </a:p>
                  </a:txBody>
                  <a:tcPr marL="108000" marT="39600" marB="3960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473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rgbClr val="633005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Обеспечение реализации Государственной программы</a:t>
                      </a:r>
                    </a:p>
                  </a:txBody>
                  <a:tcPr marL="108000" marT="39600" marB="3960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" name="Нашивка 53"/>
          <p:cNvSpPr/>
          <p:nvPr/>
        </p:nvSpPr>
        <p:spPr>
          <a:xfrm>
            <a:off x="946199" y="4299945"/>
            <a:ext cx="180000" cy="180000"/>
          </a:xfrm>
          <a:prstGeom prst="chevron">
            <a:avLst>
              <a:gd name="adj" fmla="val 47354"/>
            </a:avLst>
          </a:prstGeom>
          <a:gradFill flip="none" rotWithShape="1">
            <a:gsLst>
              <a:gs pos="100000">
                <a:schemeClr val="accent2">
                  <a:lumMod val="20000"/>
                  <a:lumOff val="80000"/>
                </a:schemeClr>
              </a:gs>
              <a:gs pos="31000">
                <a:srgbClr val="EBC8C7"/>
              </a:gs>
            </a:gsLst>
            <a:lin ang="13500000" scaled="1"/>
            <a:tileRect/>
          </a:gradFill>
          <a:ln w="9525">
            <a:solidFill>
              <a:schemeClr val="accent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sz="1400" b="1" dirty="0">
              <a:solidFill>
                <a:srgbClr val="7F2F2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Нашивка 54"/>
          <p:cNvSpPr/>
          <p:nvPr/>
        </p:nvSpPr>
        <p:spPr>
          <a:xfrm>
            <a:off x="950400" y="4697663"/>
            <a:ext cx="180000" cy="180000"/>
          </a:xfrm>
          <a:prstGeom prst="chevron">
            <a:avLst>
              <a:gd name="adj" fmla="val 47354"/>
            </a:avLst>
          </a:prstGeom>
          <a:gradFill flip="none" rotWithShape="1">
            <a:gsLst>
              <a:gs pos="100000">
                <a:schemeClr val="accent2">
                  <a:lumMod val="20000"/>
                  <a:lumOff val="80000"/>
                </a:schemeClr>
              </a:gs>
              <a:gs pos="31000">
                <a:srgbClr val="EBC8C7"/>
              </a:gs>
            </a:gsLst>
            <a:lin ang="13500000" scaled="1"/>
            <a:tileRect/>
          </a:gradFill>
          <a:ln w="9525">
            <a:solidFill>
              <a:schemeClr val="accent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-342900">
              <a:spcBef>
                <a:spcPct val="20000"/>
              </a:spcBef>
              <a:defRPr/>
            </a:pPr>
            <a:endParaRPr lang="ru-RU" sz="1400" b="1" dirty="0">
              <a:solidFill>
                <a:srgbClr val="7F2F2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Нашивка 56"/>
          <p:cNvSpPr/>
          <p:nvPr/>
        </p:nvSpPr>
        <p:spPr>
          <a:xfrm>
            <a:off x="953819" y="5157192"/>
            <a:ext cx="180000" cy="180000"/>
          </a:xfrm>
          <a:prstGeom prst="chevron">
            <a:avLst>
              <a:gd name="adj" fmla="val 47354"/>
            </a:avLst>
          </a:prstGeom>
          <a:gradFill flip="none" rotWithShape="1">
            <a:gsLst>
              <a:gs pos="100000">
                <a:schemeClr val="accent2">
                  <a:lumMod val="20000"/>
                  <a:lumOff val="80000"/>
                </a:schemeClr>
              </a:gs>
              <a:gs pos="31000">
                <a:srgbClr val="EBC8C7"/>
              </a:gs>
            </a:gsLst>
            <a:lin ang="13500000" scaled="1"/>
            <a:tileRect/>
          </a:gradFill>
          <a:ln w="9525">
            <a:solidFill>
              <a:schemeClr val="accent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lang="ru-RU" sz="1400" b="1" dirty="0">
              <a:solidFill>
                <a:srgbClr val="7F2F2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Нашивка 57"/>
          <p:cNvSpPr/>
          <p:nvPr/>
        </p:nvSpPr>
        <p:spPr>
          <a:xfrm>
            <a:off x="961439" y="5661248"/>
            <a:ext cx="180000" cy="180000"/>
          </a:xfrm>
          <a:prstGeom prst="chevron">
            <a:avLst>
              <a:gd name="adj" fmla="val 47354"/>
            </a:avLst>
          </a:prstGeom>
          <a:gradFill flip="none" rotWithShape="1">
            <a:gsLst>
              <a:gs pos="100000">
                <a:schemeClr val="accent2">
                  <a:lumMod val="20000"/>
                  <a:lumOff val="80000"/>
                </a:schemeClr>
              </a:gs>
              <a:gs pos="31000">
                <a:srgbClr val="EBC8C7"/>
              </a:gs>
            </a:gsLst>
            <a:lin ang="13500000" scaled="1"/>
            <a:tileRect/>
          </a:gradFill>
          <a:ln w="9525">
            <a:solidFill>
              <a:schemeClr val="accent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-342900">
              <a:spcBef>
                <a:spcPct val="20000"/>
              </a:spcBef>
              <a:defRPr/>
            </a:pPr>
            <a:endParaRPr lang="ru-RU" sz="1400" b="1" dirty="0">
              <a:solidFill>
                <a:srgbClr val="7F2F2D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Скругленный прямоугольник 47"/>
          <p:cNvSpPr/>
          <p:nvPr/>
        </p:nvSpPr>
        <p:spPr>
          <a:xfrm>
            <a:off x="177552" y="4725144"/>
            <a:ext cx="8789551" cy="1368153"/>
          </a:xfrm>
          <a:prstGeom prst="roundRect">
            <a:avLst>
              <a:gd name="adj" fmla="val 11638"/>
            </a:avLst>
          </a:prstGeom>
          <a:solidFill>
            <a:schemeClr val="bg1">
              <a:lumMod val="95000"/>
            </a:schemeClr>
          </a:solidFill>
          <a:ln w="19050">
            <a:solidFill>
              <a:srgbClr val="77933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168676" y="866775"/>
            <a:ext cx="8798428" cy="3636925"/>
          </a:xfrm>
          <a:prstGeom prst="roundRect">
            <a:avLst>
              <a:gd name="adj" fmla="val 4316"/>
            </a:avLst>
          </a:prstGeom>
          <a:solidFill>
            <a:schemeClr val="bg1">
              <a:lumMod val="95000"/>
            </a:schemeClr>
          </a:solidFill>
          <a:ln w="19050">
            <a:solidFill>
              <a:srgbClr val="E46C0A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2" name="Блок-схема: альтернативный процесс 71"/>
          <p:cNvSpPr/>
          <p:nvPr/>
        </p:nvSpPr>
        <p:spPr>
          <a:xfrm>
            <a:off x="1466850" y="764828"/>
            <a:ext cx="6191250" cy="215900"/>
          </a:xfrm>
          <a:prstGeom prst="flowChartAlternateProcess">
            <a:avLst/>
          </a:prstGeom>
          <a:solidFill>
            <a:srgbClr val="F4740A"/>
          </a:solidFill>
          <a:ln w="19050">
            <a:solidFill>
              <a:srgbClr val="E46C0A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МЕРОПРИЯТИЯ</a:t>
            </a:r>
          </a:p>
        </p:txBody>
      </p:sp>
      <p:sp>
        <p:nvSpPr>
          <p:cNvPr id="43" name="AutoShape 3"/>
          <p:cNvSpPr>
            <a:spLocks noChangeArrowheads="1"/>
          </p:cNvSpPr>
          <p:nvPr/>
        </p:nvSpPr>
        <p:spPr bwMode="auto">
          <a:xfrm>
            <a:off x="145604" y="116631"/>
            <a:ext cx="8858250" cy="576000"/>
          </a:xfrm>
          <a:prstGeom prst="roundRect">
            <a:avLst>
              <a:gd name="adj" fmla="val 16667"/>
            </a:avLst>
          </a:prstGeom>
          <a:solidFill>
            <a:srgbClr val="E55427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ПОДПРОГРАММА </a:t>
            </a:r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«РАЗВИТИЕ ПОДОТРАСЛИ </a:t>
            </a:r>
            <a:r>
              <a:rPr lang="en-US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РАСТЕНИЕВОДСТВА, </a:t>
            </a:r>
          </a:p>
          <a:p>
            <a:pPr algn="ctr"/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ПЕРЕРАБОТКИ И РЕАЛИЗАЦИИ ПРОДУКЦИИ РАСТЕНИЕВОДСТВА»</a:t>
            </a:r>
          </a:p>
        </p:txBody>
      </p:sp>
      <p:sp>
        <p:nvSpPr>
          <p:cNvPr id="16" name="Блок-схема: альтернативный процесс 15"/>
          <p:cNvSpPr/>
          <p:nvPr/>
        </p:nvSpPr>
        <p:spPr>
          <a:xfrm>
            <a:off x="1485900" y="4606528"/>
            <a:ext cx="6191250" cy="216000"/>
          </a:xfrm>
          <a:prstGeom prst="flowChartAlternateProcess">
            <a:avLst/>
          </a:prstGeom>
          <a:solidFill>
            <a:srgbClr val="87A846"/>
          </a:solidFill>
          <a:ln w="19050">
            <a:solidFill>
              <a:srgbClr val="77933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ФИНАНСИРОВАНИЕ</a:t>
            </a:r>
          </a:p>
        </p:txBody>
      </p:sp>
      <p:graphicFrame>
        <p:nvGraphicFramePr>
          <p:cNvPr id="29" name="Таблица 28"/>
          <p:cNvGraphicFramePr>
            <a:graphicFrameLocks noGrp="1"/>
          </p:cNvGraphicFramePr>
          <p:nvPr/>
        </p:nvGraphicFramePr>
        <p:xfrm>
          <a:off x="1068322" y="4797153"/>
          <a:ext cx="6984776" cy="131443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1576"/>
                <a:gridCol w="3780912"/>
                <a:gridCol w="2592288"/>
              </a:tblGrid>
              <a:tr h="432047">
                <a:tc gridSpan="3"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ВСЕГО</a:t>
                      </a:r>
                      <a:r>
                        <a:rPr lang="ru-RU" sz="1100" b="1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за 2013 – 2020 годы </a:t>
                      </a:r>
                      <a:r>
                        <a:rPr lang="ru-RU" sz="14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– </a:t>
                      </a:r>
                      <a:r>
                        <a:rPr lang="ru-RU" sz="12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460,46</a:t>
                      </a:r>
                      <a:r>
                        <a:rPr lang="ru-RU" sz="14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млрд. руб.</a:t>
                      </a:r>
                      <a:endParaRPr lang="ru-RU" sz="1400" b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105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в том числе по годам:</a:t>
                      </a:r>
                      <a:endParaRPr lang="ru-RU" sz="105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05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936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2013</a:t>
                      </a:r>
                      <a:r>
                        <a:rPr lang="en-US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год</a:t>
                      </a:r>
                      <a:r>
                        <a:rPr lang="ru-RU" sz="1100" b="1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– </a:t>
                      </a: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67</a:t>
                      </a:r>
                      <a:r>
                        <a:rPr lang="ru-RU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47</a:t>
                      </a:r>
                      <a:r>
                        <a:rPr lang="ru-RU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млрд. руб. </a:t>
                      </a:r>
                    </a:p>
                  </a:txBody>
                  <a:tcPr marL="72000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2017 </a:t>
                      </a: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год</a:t>
                      </a:r>
                      <a:r>
                        <a:rPr lang="ru-RU" sz="1100" b="1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1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 </a:t>
                      </a:r>
                      <a:r>
                        <a:rPr lang="ru-RU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58,2</a:t>
                      </a:r>
                      <a:r>
                        <a:rPr lang="en-US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  <a:r>
                        <a:rPr lang="ru-RU" sz="11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млрд. руб.</a:t>
                      </a:r>
                    </a:p>
                  </a:txBody>
                  <a:tcPr marL="72000" marR="0" marT="0" marB="0" anchor="ctr"/>
                </a:tc>
              </a:tr>
              <a:tr h="1936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 год – </a:t>
                      </a:r>
                      <a:r>
                        <a:rPr lang="ru-RU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39,29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млрд. руб. *</a:t>
                      </a:r>
                    </a:p>
                  </a:txBody>
                  <a:tcPr marL="72000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2018 </a:t>
                      </a: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год</a:t>
                      </a:r>
                      <a:r>
                        <a:rPr lang="ru-RU" sz="1100" b="1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1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 </a:t>
                      </a:r>
                      <a:r>
                        <a:rPr lang="ru-RU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65,3</a:t>
                      </a:r>
                      <a:r>
                        <a:rPr lang="en-US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  <a:r>
                        <a:rPr lang="ru-RU" sz="11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млрд. руб.</a:t>
                      </a:r>
                    </a:p>
                  </a:txBody>
                  <a:tcPr marL="72000" marR="0" marT="0" marB="0" anchor="ctr"/>
                </a:tc>
              </a:tr>
              <a:tr h="1936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2015 год – </a:t>
                      </a:r>
                      <a:r>
                        <a:rPr lang="ru-RU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42,54 </a:t>
                      </a: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млрд. руб. *</a:t>
                      </a:r>
                    </a:p>
                  </a:txBody>
                  <a:tcPr marL="72000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2019 </a:t>
                      </a: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год</a:t>
                      </a:r>
                      <a:r>
                        <a:rPr lang="ru-RU" sz="1100" b="1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1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 </a:t>
                      </a:r>
                      <a:r>
                        <a:rPr lang="ru-RU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70,7</a:t>
                      </a:r>
                      <a:r>
                        <a:rPr lang="en-US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  <a:r>
                        <a:rPr lang="ru-RU" sz="11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млрд. руб.</a:t>
                      </a:r>
                    </a:p>
                  </a:txBody>
                  <a:tcPr marL="72000" marR="0" marT="0" marB="0" anchor="ctr"/>
                </a:tc>
              </a:tr>
              <a:tr h="1936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2016 год – </a:t>
                      </a:r>
                      <a:r>
                        <a:rPr lang="ru-RU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42,85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млрд. руб. *</a:t>
                      </a:r>
                      <a:endParaRPr lang="ru-RU" sz="11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2020 </a:t>
                      </a: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год</a:t>
                      </a:r>
                      <a:r>
                        <a:rPr lang="ru-RU" sz="1100" b="1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1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 </a:t>
                      </a:r>
                      <a:r>
                        <a:rPr lang="ru-RU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74,</a:t>
                      </a:r>
                      <a:r>
                        <a:rPr lang="en-US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08</a:t>
                      </a:r>
                      <a:r>
                        <a:rPr lang="ru-RU" sz="11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млрд. руб.</a:t>
                      </a:r>
                    </a:p>
                  </a:txBody>
                  <a:tcPr marL="72000" marR="0" marT="0" marB="0" anchor="ctr"/>
                </a:tc>
              </a:tr>
              <a:tr h="74819">
                <a:tc>
                  <a:txBody>
                    <a:bodyPr/>
                    <a:lstStyle/>
                    <a:p>
                      <a:pPr algn="l"/>
                      <a:endParaRPr lang="ru-RU" sz="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/>
                      <a:endParaRPr lang="ru-RU" sz="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" b="1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31" name="Овал 30"/>
          <p:cNvSpPr/>
          <p:nvPr/>
        </p:nvSpPr>
        <p:spPr bwMode="auto">
          <a:xfrm>
            <a:off x="236538" y="6434138"/>
            <a:ext cx="504825" cy="358775"/>
          </a:xfrm>
          <a:prstGeom prst="ellipse">
            <a:avLst/>
          </a:prstGeom>
          <a:solidFill>
            <a:srgbClr val="C25552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7</a:t>
            </a:r>
            <a:endParaRPr lang="ru-RU" sz="12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04448" y="6446569"/>
            <a:ext cx="360040" cy="38378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2000"/>
                </a:schemeClr>
              </a:gs>
              <a:gs pos="50000">
                <a:schemeClr val="accent1">
                  <a:tint val="44500"/>
                  <a:satMod val="160000"/>
                  <a:alpha val="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0"/>
          </a:gradFill>
          <a:ln w="9525">
            <a:gradFill>
              <a:gsLst>
                <a:gs pos="0">
                  <a:schemeClr val="accent1">
                    <a:tint val="66000"/>
                    <a:satMod val="160000"/>
                    <a:alpha val="2000"/>
                  </a:schemeClr>
                </a:gs>
                <a:gs pos="50000">
                  <a:schemeClr val="accent1">
                    <a:tint val="44500"/>
                    <a:satMod val="160000"/>
                    <a:alpha val="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  <a:miter lim="800000"/>
            <a:headEnd/>
            <a:tailEnd/>
          </a:ln>
          <a:effectLst/>
        </p:spPr>
      </p:pic>
      <p:sp>
        <p:nvSpPr>
          <p:cNvPr id="33" name="Прямоугольник 32"/>
          <p:cNvSpPr>
            <a:spLocks noChangeArrowheads="1"/>
          </p:cNvSpPr>
          <p:nvPr/>
        </p:nvSpPr>
        <p:spPr bwMode="auto">
          <a:xfrm>
            <a:off x="0" y="6513513"/>
            <a:ext cx="914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dirty="0">
                <a:solidFill>
                  <a:srgbClr val="EA3800"/>
                </a:solidFill>
                <a:latin typeface="Arial" pitchFamily="34" charset="0"/>
                <a:cs typeface="Arial" pitchFamily="34" charset="0"/>
              </a:rPr>
              <a:t>МИНИСТЕРСТВО СЕЛЬСКОГО ХОЗЯЙСТВА РОССИЙСКОЙ ФЕДЕРАЦИИ </a:t>
            </a: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>
            <a:off x="179388" y="6418263"/>
            <a:ext cx="8767762" cy="0"/>
          </a:xfrm>
          <a:prstGeom prst="line">
            <a:avLst/>
          </a:prstGeom>
          <a:ln w="15875">
            <a:solidFill>
              <a:srgbClr val="E55427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Блок-схема: альтернативный процесс 55"/>
          <p:cNvSpPr/>
          <p:nvPr/>
        </p:nvSpPr>
        <p:spPr>
          <a:xfrm>
            <a:off x="683568" y="3622444"/>
            <a:ext cx="8077156" cy="288000"/>
          </a:xfrm>
          <a:prstGeom prst="flowChartAlternateProcess">
            <a:avLst/>
          </a:prstGeom>
          <a:gradFill flip="none" rotWithShape="1">
            <a:gsLst>
              <a:gs pos="100000">
                <a:schemeClr val="accent6">
                  <a:lumMod val="20000"/>
                  <a:lumOff val="80000"/>
                </a:schemeClr>
              </a:gs>
              <a:gs pos="31000">
                <a:schemeClr val="accent6">
                  <a:lumMod val="40000"/>
                  <a:lumOff val="60000"/>
                </a:schemeClr>
              </a:gs>
            </a:gsLst>
            <a:lin ang="13500000" scaled="1"/>
            <a:tileRect/>
          </a:gradFill>
          <a:ln w="12700">
            <a:solidFill>
              <a:srgbClr val="B05408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defRPr/>
            </a:pPr>
            <a:r>
              <a:rPr lang="ru-RU" sz="105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Регулирование рынков продукции растениеводства</a:t>
            </a:r>
          </a:p>
        </p:txBody>
      </p:sp>
      <p:sp>
        <p:nvSpPr>
          <p:cNvPr id="60" name="Блок-схема: альтернативный процесс 59"/>
          <p:cNvSpPr/>
          <p:nvPr/>
        </p:nvSpPr>
        <p:spPr>
          <a:xfrm>
            <a:off x="683568" y="4005064"/>
            <a:ext cx="8077156" cy="376436"/>
          </a:xfrm>
          <a:prstGeom prst="flowChartAlternateProcess">
            <a:avLst/>
          </a:prstGeom>
          <a:gradFill flip="none" rotWithShape="1">
            <a:gsLst>
              <a:gs pos="100000">
                <a:schemeClr val="accent6">
                  <a:lumMod val="20000"/>
                  <a:lumOff val="80000"/>
                </a:schemeClr>
              </a:gs>
              <a:gs pos="31000">
                <a:schemeClr val="accent6">
                  <a:lumMod val="40000"/>
                  <a:lumOff val="60000"/>
                </a:schemeClr>
              </a:gs>
            </a:gsLst>
            <a:lin ang="13500000" scaled="1"/>
            <a:tileRect/>
          </a:gradFill>
          <a:ln w="12700">
            <a:solidFill>
              <a:srgbClr val="B05408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105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Оказание несвязанной поддержки сельскохозяйственным товаропроизводителям в области растениеводства</a:t>
            </a:r>
            <a:endParaRPr lang="ru-RU" sz="105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Блок-схема: альтернативный процесс 64"/>
          <p:cNvSpPr/>
          <p:nvPr/>
        </p:nvSpPr>
        <p:spPr>
          <a:xfrm>
            <a:off x="680186" y="1437490"/>
            <a:ext cx="8077156" cy="288000"/>
          </a:xfrm>
          <a:prstGeom prst="flowChartAlternateProcess">
            <a:avLst/>
          </a:prstGeom>
          <a:gradFill flip="none" rotWithShape="1">
            <a:gsLst>
              <a:gs pos="100000">
                <a:schemeClr val="accent6">
                  <a:lumMod val="20000"/>
                  <a:lumOff val="80000"/>
                </a:schemeClr>
              </a:gs>
              <a:gs pos="31000">
                <a:schemeClr val="accent6">
                  <a:lumMod val="40000"/>
                  <a:lumOff val="60000"/>
                </a:schemeClr>
              </a:gs>
            </a:gsLst>
            <a:lin ang="13500000" scaled="1"/>
            <a:tileRect/>
          </a:gradFill>
          <a:ln w="12700">
            <a:solidFill>
              <a:srgbClr val="B05408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defRPr/>
            </a:pPr>
            <a:r>
              <a:rPr lang="ru-RU" sz="105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Развитие садоводства, поддержка закладки и ухода за многолетними насаждениями и виноградниками</a:t>
            </a:r>
          </a:p>
        </p:txBody>
      </p:sp>
      <p:sp>
        <p:nvSpPr>
          <p:cNvPr id="66" name="Блок-схема: альтернативный процесс 65"/>
          <p:cNvSpPr/>
          <p:nvPr/>
        </p:nvSpPr>
        <p:spPr>
          <a:xfrm>
            <a:off x="680186" y="1822244"/>
            <a:ext cx="8077156" cy="288000"/>
          </a:xfrm>
          <a:prstGeom prst="flowChartAlternateProcess">
            <a:avLst/>
          </a:prstGeom>
          <a:gradFill flip="none" rotWithShape="1">
            <a:gsLst>
              <a:gs pos="100000">
                <a:schemeClr val="accent6">
                  <a:lumMod val="20000"/>
                  <a:lumOff val="80000"/>
                </a:schemeClr>
              </a:gs>
              <a:gs pos="31000">
                <a:schemeClr val="accent6">
                  <a:lumMod val="40000"/>
                  <a:lumOff val="60000"/>
                </a:schemeClr>
              </a:gs>
            </a:gsLst>
            <a:lin ang="13500000" scaled="1"/>
            <a:tileRect/>
          </a:gradFill>
          <a:ln w="12700">
            <a:solidFill>
              <a:srgbClr val="B05408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defRPr/>
            </a:pPr>
            <a:r>
              <a:rPr lang="ru-RU" sz="105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Поддержка экономически значимых программ субъектов Российской Федерации в области растениеводства</a:t>
            </a:r>
          </a:p>
        </p:txBody>
      </p:sp>
      <p:sp>
        <p:nvSpPr>
          <p:cNvPr id="67" name="Блок-схема: альтернативный процесс 66"/>
          <p:cNvSpPr/>
          <p:nvPr/>
        </p:nvSpPr>
        <p:spPr>
          <a:xfrm>
            <a:off x="683568" y="2194641"/>
            <a:ext cx="8077156" cy="288000"/>
          </a:xfrm>
          <a:prstGeom prst="flowChartAlternateProcess">
            <a:avLst/>
          </a:prstGeom>
          <a:gradFill flip="none" rotWithShape="1">
            <a:gsLst>
              <a:gs pos="100000">
                <a:schemeClr val="accent6">
                  <a:lumMod val="20000"/>
                  <a:lumOff val="80000"/>
                </a:schemeClr>
              </a:gs>
              <a:gs pos="31000">
                <a:schemeClr val="accent6">
                  <a:lumMod val="40000"/>
                  <a:lumOff val="60000"/>
                </a:schemeClr>
              </a:gs>
            </a:gsLst>
            <a:lin ang="13500000" scaled="1"/>
            <a:tileRect/>
          </a:gradFill>
          <a:ln w="12700">
            <a:solidFill>
              <a:srgbClr val="B05408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defRPr/>
            </a:pPr>
            <a:r>
              <a:rPr lang="ru-RU" sz="105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Поддержка сельхозтоваропроизводителей в районах Крайнего Севера и приравненных к ним местностях</a:t>
            </a:r>
          </a:p>
        </p:txBody>
      </p:sp>
      <p:sp>
        <p:nvSpPr>
          <p:cNvPr id="68" name="Блок-схема: альтернативный процесс 67"/>
          <p:cNvSpPr/>
          <p:nvPr/>
        </p:nvSpPr>
        <p:spPr>
          <a:xfrm>
            <a:off x="683568" y="2579395"/>
            <a:ext cx="8077156" cy="560800"/>
          </a:xfrm>
          <a:prstGeom prst="flowChartAlternateProcess">
            <a:avLst/>
          </a:prstGeom>
          <a:gradFill flip="none" rotWithShape="1">
            <a:gsLst>
              <a:gs pos="100000">
                <a:schemeClr val="accent6">
                  <a:lumMod val="20000"/>
                  <a:lumOff val="80000"/>
                </a:schemeClr>
              </a:gs>
              <a:gs pos="31000">
                <a:schemeClr val="accent6">
                  <a:lumMod val="40000"/>
                  <a:lumOff val="60000"/>
                </a:schemeClr>
              </a:gs>
            </a:gsLst>
            <a:lin ang="13500000" scaled="1"/>
            <a:tileRect/>
          </a:gradFill>
          <a:ln w="12700">
            <a:solidFill>
              <a:srgbClr val="B05408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105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Поддержка кредитования </a:t>
            </a:r>
            <a:r>
              <a:rPr lang="ru-RU" sz="1050" b="1" dirty="0" err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подотрасли</a:t>
            </a:r>
            <a:r>
              <a:rPr lang="ru-RU" sz="105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растениеводства, переработки ее продукции, развития инфраструктуры и логистического обеспечения рынков продукции растениеводства </a:t>
            </a:r>
          </a:p>
        </p:txBody>
      </p:sp>
      <p:sp>
        <p:nvSpPr>
          <p:cNvPr id="69" name="Блок-схема: альтернативный процесс 68"/>
          <p:cNvSpPr/>
          <p:nvPr/>
        </p:nvSpPr>
        <p:spPr>
          <a:xfrm>
            <a:off x="683568" y="3237690"/>
            <a:ext cx="8077156" cy="288000"/>
          </a:xfrm>
          <a:prstGeom prst="flowChartAlternateProcess">
            <a:avLst/>
          </a:prstGeom>
          <a:gradFill flip="none" rotWithShape="1">
            <a:gsLst>
              <a:gs pos="100000">
                <a:schemeClr val="accent6">
                  <a:lumMod val="20000"/>
                  <a:lumOff val="80000"/>
                </a:schemeClr>
              </a:gs>
              <a:gs pos="31000">
                <a:schemeClr val="accent6">
                  <a:lumMod val="40000"/>
                  <a:lumOff val="60000"/>
                </a:schemeClr>
              </a:gs>
            </a:gsLst>
            <a:lin ang="13500000" scaled="1"/>
            <a:tileRect/>
          </a:gradFill>
          <a:ln w="12700">
            <a:solidFill>
              <a:srgbClr val="B05408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defRPr/>
            </a:pPr>
            <a:r>
              <a:rPr lang="ru-RU" sz="105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Управление рисками в </a:t>
            </a:r>
            <a:r>
              <a:rPr lang="ru-RU" sz="1050" b="1" dirty="0" err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подотраслях</a:t>
            </a:r>
            <a:r>
              <a:rPr lang="ru-RU" sz="105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растениеводства</a:t>
            </a:r>
          </a:p>
        </p:txBody>
      </p:sp>
      <p:sp>
        <p:nvSpPr>
          <p:cNvPr id="70" name="Блок-схема: альтернативный процесс 69"/>
          <p:cNvSpPr/>
          <p:nvPr/>
        </p:nvSpPr>
        <p:spPr>
          <a:xfrm>
            <a:off x="683568" y="1052736"/>
            <a:ext cx="8077156" cy="288000"/>
          </a:xfrm>
          <a:prstGeom prst="flowChartAlternateProcess">
            <a:avLst/>
          </a:prstGeom>
          <a:gradFill flip="none" rotWithShape="1">
            <a:gsLst>
              <a:gs pos="100000">
                <a:schemeClr val="accent6">
                  <a:lumMod val="20000"/>
                  <a:lumOff val="80000"/>
                </a:schemeClr>
              </a:gs>
              <a:gs pos="31000">
                <a:schemeClr val="accent6">
                  <a:lumMod val="40000"/>
                  <a:lumOff val="60000"/>
                </a:schemeClr>
              </a:gs>
            </a:gsLst>
            <a:lin ang="13500000" scaled="1"/>
            <a:tileRect/>
          </a:gradFill>
          <a:ln w="12700">
            <a:solidFill>
              <a:srgbClr val="B05408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105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Развитие элитного семеноводства</a:t>
            </a:r>
          </a:p>
        </p:txBody>
      </p:sp>
      <p:sp>
        <p:nvSpPr>
          <p:cNvPr id="89" name="Овал 88"/>
          <p:cNvSpPr/>
          <p:nvPr/>
        </p:nvSpPr>
        <p:spPr>
          <a:xfrm>
            <a:off x="314563" y="1469293"/>
            <a:ext cx="216000" cy="216000"/>
          </a:xfrm>
          <a:prstGeom prst="ellipse">
            <a:avLst/>
          </a:prstGeom>
          <a:gradFill flip="none" rotWithShape="1">
            <a:gsLst>
              <a:gs pos="100000">
                <a:schemeClr val="accent6">
                  <a:lumMod val="20000"/>
                  <a:lumOff val="80000"/>
                </a:schemeClr>
              </a:gs>
              <a:gs pos="31000">
                <a:schemeClr val="accent6">
                  <a:lumMod val="40000"/>
                  <a:lumOff val="60000"/>
                </a:schemeClr>
              </a:gs>
            </a:gsLst>
            <a:lin ang="13500000" scaled="1"/>
            <a:tileRect/>
          </a:gradFill>
          <a:ln w="12700">
            <a:solidFill>
              <a:srgbClr val="B05408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20000"/>
              </a:spcBef>
              <a:defRPr/>
            </a:pPr>
            <a:endParaRPr lang="ru-RU" sz="1100" b="1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0" name="Овал 89"/>
          <p:cNvSpPr/>
          <p:nvPr/>
        </p:nvSpPr>
        <p:spPr>
          <a:xfrm>
            <a:off x="314563" y="1858392"/>
            <a:ext cx="216000" cy="216000"/>
          </a:xfrm>
          <a:prstGeom prst="ellipse">
            <a:avLst/>
          </a:prstGeom>
          <a:gradFill flip="none" rotWithShape="1">
            <a:gsLst>
              <a:gs pos="100000">
                <a:schemeClr val="accent6">
                  <a:lumMod val="20000"/>
                  <a:lumOff val="80000"/>
                </a:schemeClr>
              </a:gs>
              <a:gs pos="31000">
                <a:schemeClr val="accent6">
                  <a:lumMod val="40000"/>
                  <a:lumOff val="60000"/>
                </a:schemeClr>
              </a:gs>
            </a:gsLst>
            <a:lin ang="13500000" scaled="1"/>
            <a:tileRect/>
          </a:gradFill>
          <a:ln w="12700">
            <a:solidFill>
              <a:srgbClr val="B05408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20000"/>
              </a:spcBef>
              <a:defRPr/>
            </a:pPr>
            <a:endParaRPr lang="ru-RU" sz="1100" b="1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Овал 90"/>
          <p:cNvSpPr/>
          <p:nvPr/>
        </p:nvSpPr>
        <p:spPr>
          <a:xfrm>
            <a:off x="314563" y="2230789"/>
            <a:ext cx="216000" cy="216000"/>
          </a:xfrm>
          <a:prstGeom prst="ellipse">
            <a:avLst/>
          </a:prstGeom>
          <a:gradFill flip="none" rotWithShape="1">
            <a:gsLst>
              <a:gs pos="100000">
                <a:schemeClr val="accent6">
                  <a:lumMod val="20000"/>
                  <a:lumOff val="80000"/>
                </a:schemeClr>
              </a:gs>
              <a:gs pos="31000">
                <a:schemeClr val="accent6">
                  <a:lumMod val="40000"/>
                  <a:lumOff val="60000"/>
                </a:schemeClr>
              </a:gs>
            </a:gsLst>
            <a:lin ang="13500000" scaled="1"/>
            <a:tileRect/>
          </a:gradFill>
          <a:ln w="12700">
            <a:solidFill>
              <a:srgbClr val="B05408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20000"/>
              </a:spcBef>
              <a:defRPr/>
            </a:pPr>
            <a:endParaRPr lang="ru-RU" sz="1100" b="1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Овал 91"/>
          <p:cNvSpPr/>
          <p:nvPr/>
        </p:nvSpPr>
        <p:spPr>
          <a:xfrm>
            <a:off x="314563" y="2731915"/>
            <a:ext cx="216000" cy="216000"/>
          </a:xfrm>
          <a:prstGeom prst="ellipse">
            <a:avLst/>
          </a:prstGeom>
          <a:gradFill flip="none" rotWithShape="1">
            <a:gsLst>
              <a:gs pos="100000">
                <a:schemeClr val="accent6">
                  <a:lumMod val="20000"/>
                  <a:lumOff val="80000"/>
                </a:schemeClr>
              </a:gs>
              <a:gs pos="31000">
                <a:schemeClr val="accent6">
                  <a:lumMod val="40000"/>
                  <a:lumOff val="60000"/>
                </a:schemeClr>
              </a:gs>
            </a:gsLst>
            <a:lin ang="13500000" scaled="1"/>
            <a:tileRect/>
          </a:gradFill>
          <a:ln w="12700">
            <a:solidFill>
              <a:srgbClr val="B05408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20000"/>
              </a:spcBef>
              <a:defRPr/>
            </a:pPr>
            <a:endParaRPr lang="ru-RU" sz="1100" b="1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Овал 92"/>
          <p:cNvSpPr/>
          <p:nvPr/>
        </p:nvSpPr>
        <p:spPr>
          <a:xfrm>
            <a:off x="314563" y="3271806"/>
            <a:ext cx="216000" cy="216000"/>
          </a:xfrm>
          <a:prstGeom prst="ellipse">
            <a:avLst/>
          </a:prstGeom>
          <a:gradFill flip="none" rotWithShape="1">
            <a:gsLst>
              <a:gs pos="100000">
                <a:schemeClr val="accent6">
                  <a:lumMod val="20000"/>
                  <a:lumOff val="80000"/>
                </a:schemeClr>
              </a:gs>
              <a:gs pos="31000">
                <a:schemeClr val="accent6">
                  <a:lumMod val="40000"/>
                  <a:lumOff val="60000"/>
                </a:schemeClr>
              </a:gs>
            </a:gsLst>
            <a:lin ang="13500000" scaled="1"/>
            <a:tileRect/>
          </a:gradFill>
          <a:ln w="12700">
            <a:solidFill>
              <a:srgbClr val="B05408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20000"/>
              </a:spcBef>
              <a:defRPr/>
            </a:pPr>
            <a:endParaRPr lang="ru-RU" sz="1100" b="1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4" name="Овал 93"/>
          <p:cNvSpPr/>
          <p:nvPr/>
        </p:nvSpPr>
        <p:spPr>
          <a:xfrm>
            <a:off x="314563" y="3656927"/>
            <a:ext cx="216000" cy="216000"/>
          </a:xfrm>
          <a:prstGeom prst="ellipse">
            <a:avLst/>
          </a:prstGeom>
          <a:gradFill flip="none" rotWithShape="1">
            <a:gsLst>
              <a:gs pos="100000">
                <a:schemeClr val="accent6">
                  <a:lumMod val="20000"/>
                  <a:lumOff val="80000"/>
                </a:schemeClr>
              </a:gs>
              <a:gs pos="31000">
                <a:schemeClr val="accent6">
                  <a:lumMod val="40000"/>
                  <a:lumOff val="60000"/>
                </a:schemeClr>
              </a:gs>
            </a:gsLst>
            <a:lin ang="13500000" scaled="1"/>
            <a:tileRect/>
          </a:gradFill>
          <a:ln w="12700">
            <a:solidFill>
              <a:srgbClr val="B05408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20000"/>
              </a:spcBef>
              <a:defRPr/>
            </a:pPr>
            <a:endParaRPr lang="ru-RU" sz="1100" b="1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Овал 94"/>
          <p:cNvSpPr/>
          <p:nvPr/>
        </p:nvSpPr>
        <p:spPr>
          <a:xfrm>
            <a:off x="314563" y="4068667"/>
            <a:ext cx="216000" cy="216000"/>
          </a:xfrm>
          <a:prstGeom prst="ellipse">
            <a:avLst/>
          </a:prstGeom>
          <a:gradFill flip="none" rotWithShape="1">
            <a:gsLst>
              <a:gs pos="100000">
                <a:schemeClr val="accent6">
                  <a:lumMod val="20000"/>
                  <a:lumOff val="80000"/>
                </a:schemeClr>
              </a:gs>
              <a:gs pos="31000">
                <a:schemeClr val="accent6">
                  <a:lumMod val="40000"/>
                  <a:lumOff val="60000"/>
                </a:schemeClr>
              </a:gs>
            </a:gsLst>
            <a:lin ang="13500000" scaled="1"/>
            <a:tileRect/>
          </a:gradFill>
          <a:ln w="12700">
            <a:solidFill>
              <a:srgbClr val="B05408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20000"/>
              </a:spcBef>
              <a:defRPr/>
            </a:pPr>
            <a:endParaRPr lang="ru-RU" sz="1100" b="1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Овал 95"/>
          <p:cNvSpPr/>
          <p:nvPr/>
        </p:nvSpPr>
        <p:spPr>
          <a:xfrm>
            <a:off x="314563" y="1088884"/>
            <a:ext cx="216000" cy="216000"/>
          </a:xfrm>
          <a:prstGeom prst="ellipse">
            <a:avLst/>
          </a:prstGeom>
          <a:gradFill flip="none" rotWithShape="1">
            <a:gsLst>
              <a:gs pos="100000">
                <a:schemeClr val="accent6">
                  <a:lumMod val="20000"/>
                  <a:lumOff val="80000"/>
                </a:schemeClr>
              </a:gs>
              <a:gs pos="31000">
                <a:schemeClr val="accent6">
                  <a:lumMod val="40000"/>
                  <a:lumOff val="60000"/>
                </a:schemeClr>
              </a:gs>
            </a:gsLst>
            <a:lin ang="13500000" scaled="1"/>
            <a:tileRect/>
          </a:gradFill>
          <a:ln w="12700">
            <a:solidFill>
              <a:srgbClr val="B05408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20000"/>
              </a:spcBef>
              <a:defRPr/>
            </a:pPr>
            <a:endParaRPr lang="ru-RU" sz="1100" b="1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89938" y="6165304"/>
            <a:ext cx="894655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* </a:t>
            </a:r>
            <a:r>
              <a:rPr lang="en-US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ru-RU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в  соответствии с ФЗ от 02.12.2013 № 349-ФЗ «О федеральном бюджете на 2014 год и на плановый период 2015 и 2016 годов»</a:t>
            </a:r>
            <a:endParaRPr lang="ru-RU" sz="9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Скругленный прямоугольник 80"/>
          <p:cNvSpPr/>
          <p:nvPr/>
        </p:nvSpPr>
        <p:spPr>
          <a:xfrm>
            <a:off x="177552" y="4851400"/>
            <a:ext cx="8789551" cy="1241897"/>
          </a:xfrm>
          <a:prstGeom prst="roundRect">
            <a:avLst>
              <a:gd name="adj" fmla="val 11638"/>
            </a:avLst>
          </a:prstGeom>
          <a:solidFill>
            <a:schemeClr val="bg1">
              <a:lumMod val="95000"/>
            </a:schemeClr>
          </a:solidFill>
          <a:ln w="19050">
            <a:solidFill>
              <a:srgbClr val="77933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Скругленный прямоугольник 79"/>
          <p:cNvSpPr/>
          <p:nvPr/>
        </p:nvSpPr>
        <p:spPr>
          <a:xfrm>
            <a:off x="168676" y="866775"/>
            <a:ext cx="8798428" cy="3790950"/>
          </a:xfrm>
          <a:prstGeom prst="roundRect">
            <a:avLst>
              <a:gd name="adj" fmla="val 4316"/>
            </a:avLst>
          </a:prstGeom>
          <a:solidFill>
            <a:schemeClr val="bg1">
              <a:lumMod val="95000"/>
            </a:schemeClr>
          </a:solidFill>
          <a:ln w="19050">
            <a:solidFill>
              <a:srgbClr val="E46C0A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graphicFrame>
        <p:nvGraphicFramePr>
          <p:cNvPr id="29" name="Таблица 28"/>
          <p:cNvGraphicFramePr>
            <a:graphicFrameLocks noGrp="1"/>
          </p:cNvGraphicFramePr>
          <p:nvPr/>
        </p:nvGraphicFramePr>
        <p:xfrm>
          <a:off x="338020" y="4942016"/>
          <a:ext cx="8352928" cy="13182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9813"/>
                <a:gridCol w="2069951"/>
                <a:gridCol w="2232248"/>
                <a:gridCol w="1963791"/>
                <a:gridCol w="1867125"/>
              </a:tblGrid>
              <a:tr h="396000">
                <a:tc>
                  <a:txBody>
                    <a:bodyPr/>
                    <a:lstStyle/>
                    <a:p>
                      <a:pPr algn="ctr"/>
                      <a:endParaRPr lang="ru-RU" sz="11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                                                </a:t>
                      </a:r>
                      <a:r>
                        <a:rPr lang="ru-RU" sz="105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ВСЕГО</a:t>
                      </a:r>
                      <a:r>
                        <a:rPr lang="ru-RU" sz="1050" b="1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05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за 2013 – 2020 годы – </a:t>
                      </a:r>
                      <a:r>
                        <a:rPr lang="ru-RU" sz="105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496,27</a:t>
                      </a:r>
                      <a:r>
                        <a:rPr lang="ru-RU" sz="10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05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млрд. руб.</a:t>
                      </a:r>
                      <a:endParaRPr lang="ru-RU" sz="1000" b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                      в том числе по годам:                                                                       из них </a:t>
                      </a:r>
                      <a:r>
                        <a:rPr lang="ru-RU" sz="900" b="1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Россельхознадзор</a:t>
                      </a:r>
                      <a:r>
                        <a:rPr lang="ru-RU" sz="9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(всего – </a:t>
                      </a:r>
                      <a:r>
                        <a:rPr lang="ru-RU" sz="10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9,54</a:t>
                      </a:r>
                      <a:r>
                        <a:rPr lang="ru-RU" sz="9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9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млрд. руб.)</a:t>
                      </a:r>
                      <a:r>
                        <a:rPr lang="en-US" sz="9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:</a:t>
                      </a:r>
                      <a:r>
                        <a:rPr lang="ru-RU" sz="9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                 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ru-RU" sz="800" b="1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l"/>
                      <a:endParaRPr lang="ru-RU" sz="800" b="1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1828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2013 год – </a:t>
                      </a:r>
                      <a:r>
                        <a:rPr lang="ru-RU" sz="10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72,31 </a:t>
                      </a:r>
                      <a:r>
                        <a:rPr lang="ru-RU" sz="10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млрд. руб.</a:t>
                      </a:r>
                      <a:r>
                        <a:rPr lang="en-US" sz="10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1000" b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2017 </a:t>
                      </a:r>
                      <a:r>
                        <a:rPr lang="ru-RU" sz="10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год </a:t>
                      </a:r>
                      <a:r>
                        <a:rPr lang="ru-RU" sz="10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 </a:t>
                      </a:r>
                      <a:r>
                        <a:rPr lang="ru-RU" sz="10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64,49</a:t>
                      </a:r>
                      <a:r>
                        <a:rPr lang="ru-RU" sz="10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млрд. руб.</a:t>
                      </a:r>
                    </a:p>
                  </a:txBody>
                  <a:tcPr marL="72000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2013 </a:t>
                      </a:r>
                      <a:r>
                        <a:rPr lang="ru-RU" sz="10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год </a:t>
                      </a:r>
                      <a:r>
                        <a:rPr lang="ru-RU" sz="10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 </a:t>
                      </a:r>
                      <a:r>
                        <a:rPr lang="ru-RU" sz="10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0,2</a:t>
                      </a:r>
                      <a:r>
                        <a:rPr lang="en-US" sz="10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</a:t>
                      </a:r>
                      <a:r>
                        <a:rPr lang="ru-RU" sz="10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млрд. руб.</a:t>
                      </a:r>
                      <a:r>
                        <a:rPr lang="en-US" sz="10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endParaRPr lang="ru-RU" sz="1000" b="1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200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2017 </a:t>
                      </a:r>
                      <a:r>
                        <a:rPr lang="ru-RU" sz="10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год </a:t>
                      </a:r>
                      <a:r>
                        <a:rPr lang="ru-RU" sz="10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  </a:t>
                      </a:r>
                      <a:r>
                        <a:rPr lang="ru-RU" sz="10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1,40</a:t>
                      </a:r>
                      <a:r>
                        <a:rPr lang="ru-RU" sz="1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0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млрд. руб.</a:t>
                      </a:r>
                    </a:p>
                  </a:txBody>
                  <a:tcPr marL="72000" marR="0" marT="0" marB="0" anchor="ctr"/>
                </a:tc>
              </a:tr>
              <a:tr h="1828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 год – </a:t>
                      </a:r>
                      <a:r>
                        <a:rPr lang="ru-RU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57,64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0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млрд. руб. *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2018 </a:t>
                      </a:r>
                      <a:r>
                        <a:rPr lang="ru-RU" sz="10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год </a:t>
                      </a:r>
                      <a:r>
                        <a:rPr lang="ru-RU" sz="10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 </a:t>
                      </a:r>
                      <a:r>
                        <a:rPr lang="ru-RU" sz="10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61,22</a:t>
                      </a:r>
                      <a:r>
                        <a:rPr lang="ru-RU" sz="10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млрд. руб.</a:t>
                      </a:r>
                    </a:p>
                  </a:txBody>
                  <a:tcPr marL="72000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2014 </a:t>
                      </a:r>
                      <a:r>
                        <a:rPr lang="ru-RU" sz="10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год </a:t>
                      </a:r>
                      <a:r>
                        <a:rPr lang="ru-RU" sz="10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 </a:t>
                      </a:r>
                      <a:r>
                        <a:rPr lang="ru-RU" sz="10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1,08</a:t>
                      </a:r>
                      <a:r>
                        <a:rPr lang="ru-RU" sz="1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0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млрд. руб.</a:t>
                      </a:r>
                      <a:r>
                        <a:rPr lang="en-US" sz="10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0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*</a:t>
                      </a:r>
                    </a:p>
                  </a:txBody>
                  <a:tcPr marL="7200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2018 </a:t>
                      </a:r>
                      <a:r>
                        <a:rPr lang="ru-RU" sz="10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год </a:t>
                      </a:r>
                      <a:r>
                        <a:rPr lang="ru-RU" sz="10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  </a:t>
                      </a:r>
                      <a:r>
                        <a:rPr lang="ru-RU" sz="10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1,46</a:t>
                      </a:r>
                      <a:r>
                        <a:rPr lang="ru-RU" sz="10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млрд. руб.</a:t>
                      </a:r>
                    </a:p>
                  </a:txBody>
                  <a:tcPr marL="72000" marR="0" marT="0" marB="0" anchor="ctr"/>
                </a:tc>
              </a:tr>
              <a:tr h="1828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2015 год – </a:t>
                      </a:r>
                      <a:r>
                        <a:rPr lang="ru-RU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63,16 </a:t>
                      </a:r>
                      <a:r>
                        <a:rPr lang="ru-RU" sz="10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млрд. руб. *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2019 </a:t>
                      </a:r>
                      <a:r>
                        <a:rPr lang="ru-RU" sz="10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год </a:t>
                      </a:r>
                      <a:r>
                        <a:rPr lang="ru-RU" sz="10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 </a:t>
                      </a:r>
                      <a:r>
                        <a:rPr lang="ru-RU" sz="10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58,57</a:t>
                      </a:r>
                      <a:r>
                        <a:rPr lang="ru-RU" sz="10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млрд. руб.</a:t>
                      </a:r>
                    </a:p>
                  </a:txBody>
                  <a:tcPr marL="72000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2015 </a:t>
                      </a:r>
                      <a:r>
                        <a:rPr lang="ru-RU" sz="10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год </a:t>
                      </a:r>
                      <a:r>
                        <a:rPr lang="ru-RU" sz="10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 </a:t>
                      </a:r>
                      <a:r>
                        <a:rPr lang="ru-RU" sz="10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1,15</a:t>
                      </a:r>
                      <a:r>
                        <a:rPr lang="ru-RU" sz="10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млрд. руб.</a:t>
                      </a:r>
                      <a:r>
                        <a:rPr lang="en-US" sz="10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0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*</a:t>
                      </a:r>
                    </a:p>
                  </a:txBody>
                  <a:tcPr marL="7200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2019 </a:t>
                      </a:r>
                      <a:r>
                        <a:rPr lang="ru-RU" sz="10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год </a:t>
                      </a:r>
                      <a:r>
                        <a:rPr lang="ru-RU" sz="10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  </a:t>
                      </a:r>
                      <a:r>
                        <a:rPr lang="ru-RU" sz="10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1,53</a:t>
                      </a:r>
                      <a:r>
                        <a:rPr lang="ru-RU" sz="10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млрд. руб.</a:t>
                      </a:r>
                    </a:p>
                  </a:txBody>
                  <a:tcPr marL="72000" marR="0" marT="0" marB="0" anchor="ctr"/>
                </a:tc>
              </a:tr>
              <a:tr h="1828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2016 год – </a:t>
                      </a:r>
                      <a:r>
                        <a:rPr lang="ru-RU" sz="1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61,85 </a:t>
                      </a:r>
                      <a:r>
                        <a:rPr lang="ru-RU" sz="10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млрд. руб. *</a:t>
                      </a:r>
                      <a:endParaRPr lang="ru-RU" sz="10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2020 </a:t>
                      </a:r>
                      <a:r>
                        <a:rPr lang="ru-RU" sz="10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год </a:t>
                      </a:r>
                      <a:r>
                        <a:rPr lang="ru-RU" sz="10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 </a:t>
                      </a:r>
                      <a:r>
                        <a:rPr lang="ru-RU" sz="10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57,03 </a:t>
                      </a:r>
                      <a:r>
                        <a:rPr lang="ru-RU" sz="10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млрд. руб.</a:t>
                      </a:r>
                    </a:p>
                  </a:txBody>
                  <a:tcPr marL="72000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2016 </a:t>
                      </a:r>
                      <a:r>
                        <a:rPr lang="ru-RU" sz="10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год </a:t>
                      </a:r>
                      <a:r>
                        <a:rPr lang="ru-RU" sz="10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</a:t>
                      </a:r>
                      <a:r>
                        <a:rPr lang="ru-RU" sz="1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0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0,16</a:t>
                      </a:r>
                      <a:r>
                        <a:rPr lang="ru-RU" sz="1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0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млрд. руб. *</a:t>
                      </a:r>
                    </a:p>
                  </a:txBody>
                  <a:tcPr marL="7200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2020 </a:t>
                      </a:r>
                      <a:r>
                        <a:rPr lang="ru-RU" sz="10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год </a:t>
                      </a:r>
                      <a:r>
                        <a:rPr lang="ru-RU" sz="10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  </a:t>
                      </a:r>
                      <a:r>
                        <a:rPr lang="ru-RU" sz="10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1,59</a:t>
                      </a:r>
                      <a:r>
                        <a:rPr lang="ru-RU" sz="10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млрд. руб.</a:t>
                      </a:r>
                    </a:p>
                  </a:txBody>
                  <a:tcPr marL="72000" marR="0" marT="0" marB="0" anchor="ctr"/>
                </a:tc>
              </a:tr>
              <a:tr h="182880">
                <a:tc>
                  <a:txBody>
                    <a:bodyPr/>
                    <a:lstStyle/>
                    <a:p>
                      <a:pPr algn="l"/>
                      <a:endParaRPr lang="ru-RU" sz="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/>
                      <a:endParaRPr lang="ru-RU" sz="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" b="1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" b="1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" b="1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43" name="AutoShape 3"/>
          <p:cNvSpPr>
            <a:spLocks noChangeArrowheads="1"/>
          </p:cNvSpPr>
          <p:nvPr/>
        </p:nvSpPr>
        <p:spPr bwMode="auto">
          <a:xfrm>
            <a:off x="145604" y="116631"/>
            <a:ext cx="8858250" cy="576000"/>
          </a:xfrm>
          <a:prstGeom prst="roundRect">
            <a:avLst>
              <a:gd name="adj" fmla="val 16667"/>
            </a:avLst>
          </a:prstGeom>
          <a:solidFill>
            <a:srgbClr val="E55427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ПОДПРОГРАММА «РАЗВИТИЕ ПОДОТРАСЛИ ЖИВОТНОВОДСТВА, </a:t>
            </a:r>
          </a:p>
          <a:p>
            <a:pPr algn="ctr"/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ПЕРЕРАБОТКИ И РЕАЛИЗАЦИИ ПРОДУКЦИИ ЖИВОТНОВОДСТВА»</a:t>
            </a:r>
          </a:p>
        </p:txBody>
      </p:sp>
      <p:sp>
        <p:nvSpPr>
          <p:cNvPr id="19" name="Блок-схема: альтернативный процесс 18"/>
          <p:cNvSpPr/>
          <p:nvPr/>
        </p:nvSpPr>
        <p:spPr>
          <a:xfrm>
            <a:off x="683568" y="1304620"/>
            <a:ext cx="8083914" cy="216000"/>
          </a:xfrm>
          <a:prstGeom prst="flowChartAlternateProcess">
            <a:avLst/>
          </a:prstGeom>
          <a:gradFill flip="none" rotWithShape="1">
            <a:gsLst>
              <a:gs pos="100000">
                <a:schemeClr val="accent6">
                  <a:lumMod val="20000"/>
                  <a:lumOff val="80000"/>
                </a:schemeClr>
              </a:gs>
              <a:gs pos="31000">
                <a:schemeClr val="accent6">
                  <a:lumMod val="40000"/>
                  <a:lumOff val="60000"/>
                </a:schemeClr>
              </a:gs>
            </a:gsLst>
            <a:lin ang="13500000" scaled="1"/>
            <a:tileRect/>
          </a:gradFill>
          <a:ln w="12700">
            <a:solidFill>
              <a:srgbClr val="B05408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9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Развитие молочного скотоводства</a:t>
            </a:r>
            <a:endParaRPr lang="ru-RU" sz="9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Блок-схема: альтернативный процесс 21"/>
          <p:cNvSpPr/>
          <p:nvPr/>
        </p:nvSpPr>
        <p:spPr>
          <a:xfrm>
            <a:off x="683568" y="1592652"/>
            <a:ext cx="8083914" cy="216000"/>
          </a:xfrm>
          <a:prstGeom prst="flowChartAlternateProcess">
            <a:avLst/>
          </a:prstGeom>
          <a:gradFill flip="none" rotWithShape="1">
            <a:gsLst>
              <a:gs pos="100000">
                <a:schemeClr val="accent6">
                  <a:lumMod val="20000"/>
                  <a:lumOff val="80000"/>
                </a:schemeClr>
              </a:gs>
              <a:gs pos="31000">
                <a:schemeClr val="accent6">
                  <a:lumMod val="40000"/>
                  <a:lumOff val="60000"/>
                </a:schemeClr>
              </a:gs>
            </a:gsLst>
            <a:lin ang="13500000" scaled="1"/>
            <a:tileRect/>
          </a:gradFill>
          <a:ln w="12700">
            <a:solidFill>
              <a:srgbClr val="B05408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defRPr/>
            </a:pPr>
            <a:r>
              <a:rPr lang="ru-RU" sz="9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Развитие овцеводства и козоводства</a:t>
            </a:r>
          </a:p>
        </p:txBody>
      </p:sp>
      <p:sp>
        <p:nvSpPr>
          <p:cNvPr id="23" name="Блок-схема: альтернативный процесс 22"/>
          <p:cNvSpPr/>
          <p:nvPr/>
        </p:nvSpPr>
        <p:spPr>
          <a:xfrm>
            <a:off x="683568" y="1871719"/>
            <a:ext cx="8083914" cy="216000"/>
          </a:xfrm>
          <a:prstGeom prst="flowChartAlternateProcess">
            <a:avLst/>
          </a:prstGeom>
          <a:gradFill flip="none" rotWithShape="1">
            <a:gsLst>
              <a:gs pos="100000">
                <a:schemeClr val="accent6">
                  <a:lumMod val="20000"/>
                  <a:lumOff val="80000"/>
                </a:schemeClr>
              </a:gs>
              <a:gs pos="31000">
                <a:schemeClr val="accent6">
                  <a:lumMod val="40000"/>
                  <a:lumOff val="60000"/>
                </a:schemeClr>
              </a:gs>
            </a:gsLst>
            <a:lin ang="13500000" scaled="1"/>
            <a:tileRect/>
          </a:gradFill>
          <a:ln w="12700">
            <a:solidFill>
              <a:srgbClr val="B05408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9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Развитие северного оленеводства и табунного коневодства</a:t>
            </a:r>
          </a:p>
        </p:txBody>
      </p:sp>
      <p:sp>
        <p:nvSpPr>
          <p:cNvPr id="24" name="Блок-схема: альтернативный процесс 23"/>
          <p:cNvSpPr/>
          <p:nvPr/>
        </p:nvSpPr>
        <p:spPr>
          <a:xfrm>
            <a:off x="683568" y="2159751"/>
            <a:ext cx="8083914" cy="216000"/>
          </a:xfrm>
          <a:prstGeom prst="flowChartAlternateProcess">
            <a:avLst/>
          </a:prstGeom>
          <a:gradFill flip="none" rotWithShape="1">
            <a:gsLst>
              <a:gs pos="100000">
                <a:schemeClr val="accent6">
                  <a:lumMod val="20000"/>
                  <a:lumOff val="80000"/>
                </a:schemeClr>
              </a:gs>
              <a:gs pos="31000">
                <a:schemeClr val="accent6">
                  <a:lumMod val="40000"/>
                  <a:lumOff val="60000"/>
                </a:schemeClr>
              </a:gs>
            </a:gsLst>
            <a:lin ang="13500000" scaled="1"/>
            <a:tileRect/>
          </a:gradFill>
          <a:ln w="12700">
            <a:solidFill>
              <a:srgbClr val="B05408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defRPr/>
            </a:pPr>
            <a:r>
              <a:rPr lang="ru-RU" sz="9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Предупреждение распространения и ликвидация африканской чумы свиней на территории РФ</a:t>
            </a:r>
          </a:p>
        </p:txBody>
      </p:sp>
      <p:sp>
        <p:nvSpPr>
          <p:cNvPr id="26" name="Блок-схема: альтернативный процесс 25"/>
          <p:cNvSpPr/>
          <p:nvPr/>
        </p:nvSpPr>
        <p:spPr>
          <a:xfrm>
            <a:off x="683568" y="2744780"/>
            <a:ext cx="8083914" cy="216000"/>
          </a:xfrm>
          <a:prstGeom prst="flowChartAlternateProcess">
            <a:avLst/>
          </a:prstGeom>
          <a:gradFill flip="none" rotWithShape="1">
            <a:gsLst>
              <a:gs pos="100000">
                <a:schemeClr val="accent6">
                  <a:lumMod val="20000"/>
                  <a:lumOff val="80000"/>
                </a:schemeClr>
              </a:gs>
              <a:gs pos="31000">
                <a:schemeClr val="accent6">
                  <a:lumMod val="40000"/>
                  <a:lumOff val="60000"/>
                </a:schemeClr>
              </a:gs>
            </a:gsLst>
            <a:lin ang="13500000" scaled="1"/>
            <a:tileRect/>
          </a:gradFill>
          <a:ln w="12700">
            <a:solidFill>
              <a:srgbClr val="B05408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defRPr/>
            </a:pPr>
            <a:r>
              <a:rPr lang="ru-RU" sz="9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Поддержка экономически значимых региональных программ в области животноводства</a:t>
            </a:r>
          </a:p>
        </p:txBody>
      </p:sp>
      <p:sp>
        <p:nvSpPr>
          <p:cNvPr id="27" name="Блок-схема: альтернативный процесс 26"/>
          <p:cNvSpPr/>
          <p:nvPr/>
        </p:nvSpPr>
        <p:spPr>
          <a:xfrm>
            <a:off x="683568" y="2456748"/>
            <a:ext cx="8083914" cy="216000"/>
          </a:xfrm>
          <a:prstGeom prst="flowChartAlternateProcess">
            <a:avLst/>
          </a:prstGeom>
          <a:gradFill flip="none" rotWithShape="1">
            <a:gsLst>
              <a:gs pos="100000">
                <a:schemeClr val="accent6">
                  <a:lumMod val="20000"/>
                  <a:lumOff val="80000"/>
                </a:schemeClr>
              </a:gs>
              <a:gs pos="31000">
                <a:schemeClr val="accent6">
                  <a:lumMod val="40000"/>
                  <a:lumOff val="60000"/>
                </a:schemeClr>
              </a:gs>
            </a:gsLst>
            <a:lin ang="13500000" scaled="1"/>
            <a:tileRect/>
          </a:gradFill>
          <a:ln w="12700">
            <a:solidFill>
              <a:srgbClr val="B05408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9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Обеспечение проведения противоэпизоотических мероприятий в субъектах РФ</a:t>
            </a:r>
          </a:p>
        </p:txBody>
      </p:sp>
      <p:sp>
        <p:nvSpPr>
          <p:cNvPr id="30" name="Блок-схема: альтернативный процесс 29"/>
          <p:cNvSpPr/>
          <p:nvPr/>
        </p:nvSpPr>
        <p:spPr>
          <a:xfrm>
            <a:off x="683568" y="3032812"/>
            <a:ext cx="8083914" cy="288032"/>
          </a:xfrm>
          <a:prstGeom prst="flowChartAlternateProcess">
            <a:avLst/>
          </a:prstGeom>
          <a:gradFill flip="none" rotWithShape="1">
            <a:gsLst>
              <a:gs pos="100000">
                <a:schemeClr val="accent6">
                  <a:lumMod val="20000"/>
                  <a:lumOff val="80000"/>
                </a:schemeClr>
              </a:gs>
              <a:gs pos="31000">
                <a:schemeClr val="accent6">
                  <a:lumMod val="40000"/>
                  <a:lumOff val="60000"/>
                </a:schemeClr>
              </a:gs>
            </a:gsLst>
            <a:lin ang="13500000" scaled="1"/>
            <a:tileRect/>
          </a:gradFill>
          <a:ln w="12700">
            <a:solidFill>
              <a:srgbClr val="B05408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9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Государственная поддержка кредитования </a:t>
            </a:r>
            <a:r>
              <a:rPr lang="ru-RU" sz="900" b="1" dirty="0" err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подотрасли</a:t>
            </a:r>
            <a:r>
              <a:rPr lang="ru-RU" sz="9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животноводства, переработки ее продукции, развития инфраструктуры и </a:t>
            </a:r>
            <a:r>
              <a:rPr lang="ru-RU" sz="900" b="1" dirty="0" err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логистического</a:t>
            </a:r>
            <a:r>
              <a:rPr lang="ru-RU" sz="9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обеспечения рынков продукции животноводства</a:t>
            </a:r>
          </a:p>
        </p:txBody>
      </p:sp>
      <p:sp>
        <p:nvSpPr>
          <p:cNvPr id="42" name="Овал 41"/>
          <p:cNvSpPr/>
          <p:nvPr/>
        </p:nvSpPr>
        <p:spPr>
          <a:xfrm>
            <a:off x="323816" y="1061701"/>
            <a:ext cx="180000" cy="180000"/>
          </a:xfrm>
          <a:prstGeom prst="ellipse">
            <a:avLst/>
          </a:prstGeom>
          <a:gradFill flip="none" rotWithShape="1">
            <a:gsLst>
              <a:gs pos="100000">
                <a:schemeClr val="accent6">
                  <a:lumMod val="20000"/>
                  <a:lumOff val="80000"/>
                </a:schemeClr>
              </a:gs>
              <a:gs pos="31000">
                <a:schemeClr val="accent6">
                  <a:lumMod val="40000"/>
                  <a:lumOff val="60000"/>
                </a:schemeClr>
              </a:gs>
            </a:gsLst>
            <a:lin ang="13500000" scaled="1"/>
            <a:tileRect/>
          </a:gradFill>
          <a:ln w="12700">
            <a:solidFill>
              <a:srgbClr val="B05408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20000"/>
              </a:spcBef>
              <a:defRPr/>
            </a:pPr>
            <a:endParaRPr lang="ru-RU" sz="900" b="1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Овал 43"/>
          <p:cNvSpPr/>
          <p:nvPr/>
        </p:nvSpPr>
        <p:spPr>
          <a:xfrm>
            <a:off x="323816" y="1331803"/>
            <a:ext cx="180000" cy="180000"/>
          </a:xfrm>
          <a:prstGeom prst="ellipse">
            <a:avLst/>
          </a:prstGeom>
          <a:gradFill flip="none" rotWithShape="1">
            <a:gsLst>
              <a:gs pos="100000">
                <a:schemeClr val="accent6">
                  <a:lumMod val="20000"/>
                  <a:lumOff val="80000"/>
                </a:schemeClr>
              </a:gs>
              <a:gs pos="31000">
                <a:schemeClr val="accent6">
                  <a:lumMod val="40000"/>
                  <a:lumOff val="60000"/>
                </a:schemeClr>
              </a:gs>
            </a:gsLst>
            <a:lin ang="13500000" scaled="1"/>
            <a:tileRect/>
          </a:gradFill>
          <a:ln w="12700">
            <a:solidFill>
              <a:srgbClr val="B05408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20000"/>
              </a:spcBef>
              <a:defRPr/>
            </a:pPr>
            <a:endParaRPr lang="ru-RU" sz="1100" b="1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Овал 44"/>
          <p:cNvSpPr/>
          <p:nvPr/>
        </p:nvSpPr>
        <p:spPr>
          <a:xfrm>
            <a:off x="323816" y="1609659"/>
            <a:ext cx="180000" cy="180000"/>
          </a:xfrm>
          <a:prstGeom prst="ellipse">
            <a:avLst/>
          </a:prstGeom>
          <a:gradFill flip="none" rotWithShape="1">
            <a:gsLst>
              <a:gs pos="100000">
                <a:schemeClr val="accent6">
                  <a:lumMod val="20000"/>
                  <a:lumOff val="80000"/>
                </a:schemeClr>
              </a:gs>
              <a:gs pos="31000">
                <a:schemeClr val="accent6">
                  <a:lumMod val="40000"/>
                  <a:lumOff val="60000"/>
                </a:schemeClr>
              </a:gs>
            </a:gsLst>
            <a:lin ang="13500000" scaled="1"/>
            <a:tileRect/>
          </a:gradFill>
          <a:ln w="12700">
            <a:solidFill>
              <a:srgbClr val="B05408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20000"/>
              </a:spcBef>
              <a:defRPr/>
            </a:pPr>
            <a:endParaRPr lang="ru-RU" sz="1100" b="1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Овал 45"/>
          <p:cNvSpPr/>
          <p:nvPr/>
        </p:nvSpPr>
        <p:spPr>
          <a:xfrm>
            <a:off x="323816" y="1888726"/>
            <a:ext cx="180000" cy="180000"/>
          </a:xfrm>
          <a:prstGeom prst="ellipse">
            <a:avLst/>
          </a:prstGeom>
          <a:gradFill flip="none" rotWithShape="1">
            <a:gsLst>
              <a:gs pos="100000">
                <a:schemeClr val="accent6">
                  <a:lumMod val="20000"/>
                  <a:lumOff val="80000"/>
                </a:schemeClr>
              </a:gs>
              <a:gs pos="31000">
                <a:schemeClr val="accent6">
                  <a:lumMod val="40000"/>
                  <a:lumOff val="60000"/>
                </a:schemeClr>
              </a:gs>
            </a:gsLst>
            <a:lin ang="13500000" scaled="1"/>
            <a:tileRect/>
          </a:gradFill>
          <a:ln w="12700">
            <a:solidFill>
              <a:srgbClr val="B05408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20000"/>
              </a:spcBef>
              <a:defRPr/>
            </a:pPr>
            <a:endParaRPr lang="ru-RU" sz="1100" b="1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Овал 47"/>
          <p:cNvSpPr/>
          <p:nvPr/>
        </p:nvSpPr>
        <p:spPr>
          <a:xfrm>
            <a:off x="323816" y="2177409"/>
            <a:ext cx="180000" cy="180000"/>
          </a:xfrm>
          <a:prstGeom prst="ellipse">
            <a:avLst/>
          </a:prstGeom>
          <a:gradFill flip="none" rotWithShape="1">
            <a:gsLst>
              <a:gs pos="100000">
                <a:schemeClr val="accent6">
                  <a:lumMod val="20000"/>
                  <a:lumOff val="80000"/>
                </a:schemeClr>
              </a:gs>
              <a:gs pos="31000">
                <a:schemeClr val="accent6">
                  <a:lumMod val="40000"/>
                  <a:lumOff val="60000"/>
                </a:schemeClr>
              </a:gs>
            </a:gsLst>
            <a:lin ang="13500000" scaled="1"/>
            <a:tileRect/>
          </a:gradFill>
          <a:ln w="12700">
            <a:solidFill>
              <a:srgbClr val="B05408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20000"/>
              </a:spcBef>
              <a:defRPr/>
            </a:pPr>
            <a:endParaRPr lang="ru-RU" sz="1100" b="1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Овал 49"/>
          <p:cNvSpPr/>
          <p:nvPr/>
        </p:nvSpPr>
        <p:spPr>
          <a:xfrm>
            <a:off x="323816" y="3095855"/>
            <a:ext cx="180000" cy="180000"/>
          </a:xfrm>
          <a:prstGeom prst="ellipse">
            <a:avLst/>
          </a:prstGeom>
          <a:gradFill flip="none" rotWithShape="1">
            <a:gsLst>
              <a:gs pos="100000">
                <a:schemeClr val="accent6">
                  <a:lumMod val="20000"/>
                  <a:lumOff val="80000"/>
                </a:schemeClr>
              </a:gs>
              <a:gs pos="31000">
                <a:schemeClr val="accent6">
                  <a:lumMod val="40000"/>
                  <a:lumOff val="60000"/>
                </a:schemeClr>
              </a:gs>
            </a:gsLst>
            <a:lin ang="13500000" scaled="1"/>
            <a:tileRect/>
          </a:gradFill>
          <a:ln w="12700">
            <a:solidFill>
              <a:srgbClr val="B05408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20000"/>
              </a:spcBef>
              <a:defRPr/>
            </a:pPr>
            <a:endParaRPr lang="ru-RU" sz="1100" b="1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Овал 50"/>
          <p:cNvSpPr/>
          <p:nvPr/>
        </p:nvSpPr>
        <p:spPr>
          <a:xfrm>
            <a:off x="323816" y="3411070"/>
            <a:ext cx="180000" cy="180000"/>
          </a:xfrm>
          <a:prstGeom prst="ellipse">
            <a:avLst/>
          </a:prstGeom>
          <a:gradFill flip="none" rotWithShape="1">
            <a:gsLst>
              <a:gs pos="100000">
                <a:schemeClr val="accent6">
                  <a:lumMod val="20000"/>
                  <a:lumOff val="80000"/>
                </a:schemeClr>
              </a:gs>
              <a:gs pos="31000">
                <a:schemeClr val="accent6">
                  <a:lumMod val="40000"/>
                  <a:lumOff val="60000"/>
                </a:schemeClr>
              </a:gs>
            </a:gsLst>
            <a:lin ang="13500000" scaled="1"/>
            <a:tileRect/>
          </a:gradFill>
          <a:ln w="12700">
            <a:solidFill>
              <a:srgbClr val="B05408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20000"/>
              </a:spcBef>
              <a:defRPr/>
            </a:pPr>
            <a:endParaRPr lang="ru-RU" sz="1100" b="1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Овал 52"/>
          <p:cNvSpPr/>
          <p:nvPr/>
        </p:nvSpPr>
        <p:spPr>
          <a:xfrm>
            <a:off x="323816" y="3718377"/>
            <a:ext cx="180000" cy="180000"/>
          </a:xfrm>
          <a:prstGeom prst="ellipse">
            <a:avLst/>
          </a:prstGeom>
          <a:gradFill flip="none" rotWithShape="1">
            <a:gsLst>
              <a:gs pos="100000">
                <a:schemeClr val="accent6">
                  <a:lumMod val="20000"/>
                  <a:lumOff val="80000"/>
                </a:schemeClr>
              </a:gs>
              <a:gs pos="31000">
                <a:schemeClr val="accent6">
                  <a:lumMod val="40000"/>
                  <a:lumOff val="60000"/>
                </a:schemeClr>
              </a:gs>
            </a:gsLst>
            <a:lin ang="13500000" scaled="1"/>
            <a:tileRect/>
          </a:gradFill>
          <a:ln w="12700">
            <a:solidFill>
              <a:srgbClr val="B05408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20000"/>
              </a:spcBef>
              <a:defRPr/>
            </a:pPr>
            <a:endParaRPr lang="ru-RU" sz="1100" b="1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Блок-схема: альтернативный процесс 56"/>
          <p:cNvSpPr/>
          <p:nvPr/>
        </p:nvSpPr>
        <p:spPr>
          <a:xfrm>
            <a:off x="683568" y="1043483"/>
            <a:ext cx="8083914" cy="216000"/>
          </a:xfrm>
          <a:prstGeom prst="flowChartAlternateProcess">
            <a:avLst/>
          </a:prstGeom>
          <a:gradFill flip="none" rotWithShape="1">
            <a:gsLst>
              <a:gs pos="100000">
                <a:schemeClr val="accent6">
                  <a:lumMod val="20000"/>
                  <a:lumOff val="80000"/>
                </a:schemeClr>
              </a:gs>
              <a:gs pos="31000">
                <a:schemeClr val="accent6">
                  <a:lumMod val="40000"/>
                  <a:lumOff val="60000"/>
                </a:schemeClr>
              </a:gs>
            </a:gsLst>
            <a:lin ang="13500000" scaled="1"/>
            <a:tileRect/>
          </a:gradFill>
          <a:ln w="12700">
            <a:solidFill>
              <a:srgbClr val="B05408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defRPr/>
            </a:pPr>
            <a:r>
              <a:rPr lang="ru-RU" sz="9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Поддержка племенного животноводства</a:t>
            </a:r>
          </a:p>
        </p:txBody>
      </p:sp>
      <p:sp>
        <p:nvSpPr>
          <p:cNvPr id="31" name="Блок-схема: альтернативный процесс 30"/>
          <p:cNvSpPr/>
          <p:nvPr/>
        </p:nvSpPr>
        <p:spPr>
          <a:xfrm>
            <a:off x="683568" y="3393412"/>
            <a:ext cx="8083914" cy="216000"/>
          </a:xfrm>
          <a:prstGeom prst="flowChartAlternateProcess">
            <a:avLst/>
          </a:prstGeom>
          <a:gradFill flip="none" rotWithShape="1">
            <a:gsLst>
              <a:gs pos="100000">
                <a:schemeClr val="accent6">
                  <a:lumMod val="20000"/>
                  <a:lumOff val="80000"/>
                </a:schemeClr>
              </a:gs>
              <a:gs pos="31000">
                <a:schemeClr val="accent6">
                  <a:lumMod val="40000"/>
                  <a:lumOff val="60000"/>
                </a:schemeClr>
              </a:gs>
            </a:gsLst>
            <a:lin ang="13500000" scaled="1"/>
            <a:tileRect/>
          </a:gradFill>
          <a:ln w="12700">
            <a:solidFill>
              <a:srgbClr val="B05408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defRPr/>
            </a:pPr>
            <a:r>
              <a:rPr lang="ru-RU" sz="9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Управление рисками в </a:t>
            </a:r>
            <a:r>
              <a:rPr lang="ru-RU" sz="900" b="1" dirty="0" err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подотраслях</a:t>
            </a:r>
            <a:r>
              <a:rPr lang="ru-RU" sz="9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животноводства</a:t>
            </a:r>
          </a:p>
        </p:txBody>
      </p:sp>
      <p:sp>
        <p:nvSpPr>
          <p:cNvPr id="32" name="Блок-схема: альтернативный процесс 31"/>
          <p:cNvSpPr/>
          <p:nvPr/>
        </p:nvSpPr>
        <p:spPr>
          <a:xfrm>
            <a:off x="683568" y="3697469"/>
            <a:ext cx="8083914" cy="216000"/>
          </a:xfrm>
          <a:prstGeom prst="flowChartAlternateProcess">
            <a:avLst/>
          </a:prstGeom>
          <a:gradFill flip="none" rotWithShape="1">
            <a:gsLst>
              <a:gs pos="100000">
                <a:schemeClr val="accent6">
                  <a:lumMod val="20000"/>
                  <a:lumOff val="80000"/>
                </a:schemeClr>
              </a:gs>
              <a:gs pos="31000">
                <a:schemeClr val="accent6">
                  <a:lumMod val="40000"/>
                  <a:lumOff val="60000"/>
                </a:schemeClr>
              </a:gs>
            </a:gsLst>
            <a:lin ang="13500000" scaled="1"/>
            <a:tileRect/>
          </a:gradFill>
          <a:ln w="12700">
            <a:solidFill>
              <a:srgbClr val="B05408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defRPr/>
            </a:pPr>
            <a:r>
              <a:rPr lang="ru-RU" sz="9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Регулирование рынков продукции животноводства</a:t>
            </a:r>
          </a:p>
        </p:txBody>
      </p:sp>
      <p:sp>
        <p:nvSpPr>
          <p:cNvPr id="33" name="Блок-схема: альтернативный процесс 32"/>
          <p:cNvSpPr/>
          <p:nvPr/>
        </p:nvSpPr>
        <p:spPr>
          <a:xfrm>
            <a:off x="683568" y="3986846"/>
            <a:ext cx="8083914" cy="594000"/>
          </a:xfrm>
          <a:prstGeom prst="flowChartAlternateProcess">
            <a:avLst/>
          </a:prstGeom>
          <a:gradFill flip="none" rotWithShape="1">
            <a:gsLst>
              <a:gs pos="100000">
                <a:schemeClr val="accent6">
                  <a:lumMod val="20000"/>
                  <a:lumOff val="80000"/>
                </a:schemeClr>
              </a:gs>
              <a:gs pos="31000">
                <a:schemeClr val="accent6">
                  <a:lumMod val="40000"/>
                  <a:lumOff val="60000"/>
                </a:schemeClr>
              </a:gs>
            </a:gsLst>
            <a:lin ang="13500000" scaled="1"/>
            <a:tileRect/>
          </a:gradFill>
          <a:ln w="12700">
            <a:solidFill>
              <a:srgbClr val="B05408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ct val="20000"/>
              </a:spcBef>
              <a:defRPr/>
            </a:pPr>
            <a:r>
              <a:rPr lang="ru-RU" sz="9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Субсидии из федерального бюджета бюджетам субъектов Российской Федерации на возмещение части затрат, связанных с оказанием поддержки сельскохозяйственных товаропроизводителей, осуществляющих производство свинины, мяса птицы и яиц, в связи с удорожанием приобретенных кормов.</a:t>
            </a:r>
          </a:p>
        </p:txBody>
      </p:sp>
      <p:sp>
        <p:nvSpPr>
          <p:cNvPr id="39" name="Овал 38"/>
          <p:cNvSpPr/>
          <p:nvPr/>
        </p:nvSpPr>
        <p:spPr>
          <a:xfrm>
            <a:off x="323816" y="2473286"/>
            <a:ext cx="180000" cy="180000"/>
          </a:xfrm>
          <a:prstGeom prst="ellipse">
            <a:avLst/>
          </a:prstGeom>
          <a:gradFill flip="none" rotWithShape="1">
            <a:gsLst>
              <a:gs pos="100000">
                <a:schemeClr val="accent6">
                  <a:lumMod val="20000"/>
                  <a:lumOff val="80000"/>
                </a:schemeClr>
              </a:gs>
              <a:gs pos="31000">
                <a:schemeClr val="accent6">
                  <a:lumMod val="40000"/>
                  <a:lumOff val="60000"/>
                </a:schemeClr>
              </a:gs>
            </a:gsLst>
            <a:lin ang="13500000" scaled="1"/>
            <a:tileRect/>
          </a:gradFill>
          <a:ln w="12700">
            <a:solidFill>
              <a:srgbClr val="B05408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20000"/>
              </a:spcBef>
              <a:defRPr/>
            </a:pPr>
            <a:endParaRPr lang="ru-RU" sz="1100" b="1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Овал 39"/>
          <p:cNvSpPr/>
          <p:nvPr/>
        </p:nvSpPr>
        <p:spPr>
          <a:xfrm>
            <a:off x="323816" y="2761878"/>
            <a:ext cx="180000" cy="180000"/>
          </a:xfrm>
          <a:prstGeom prst="ellipse">
            <a:avLst/>
          </a:prstGeom>
          <a:gradFill flip="none" rotWithShape="1">
            <a:gsLst>
              <a:gs pos="100000">
                <a:schemeClr val="accent6">
                  <a:lumMod val="20000"/>
                  <a:lumOff val="80000"/>
                </a:schemeClr>
              </a:gs>
              <a:gs pos="31000">
                <a:schemeClr val="accent6">
                  <a:lumMod val="40000"/>
                  <a:lumOff val="60000"/>
                </a:schemeClr>
              </a:gs>
            </a:gsLst>
            <a:lin ang="13500000" scaled="1"/>
            <a:tileRect/>
          </a:gradFill>
          <a:ln w="12700">
            <a:solidFill>
              <a:srgbClr val="B05408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20000"/>
              </a:spcBef>
              <a:defRPr/>
            </a:pPr>
            <a:endParaRPr lang="ru-RU" sz="1100" b="1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Овал 40"/>
          <p:cNvSpPr/>
          <p:nvPr/>
        </p:nvSpPr>
        <p:spPr>
          <a:xfrm>
            <a:off x="323816" y="4190513"/>
            <a:ext cx="180000" cy="180000"/>
          </a:xfrm>
          <a:prstGeom prst="ellipse">
            <a:avLst/>
          </a:prstGeom>
          <a:gradFill flip="none" rotWithShape="1">
            <a:gsLst>
              <a:gs pos="100000">
                <a:schemeClr val="accent6">
                  <a:lumMod val="20000"/>
                  <a:lumOff val="80000"/>
                </a:schemeClr>
              </a:gs>
              <a:gs pos="31000">
                <a:schemeClr val="accent6">
                  <a:lumMod val="40000"/>
                  <a:lumOff val="60000"/>
                </a:schemeClr>
              </a:gs>
            </a:gsLst>
            <a:lin ang="13500000" scaled="1"/>
            <a:tileRect/>
          </a:gradFill>
          <a:ln w="12700">
            <a:solidFill>
              <a:srgbClr val="B05408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20000"/>
              </a:spcBef>
              <a:defRPr/>
            </a:pPr>
            <a:endParaRPr lang="ru-RU" sz="1100" b="1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Группа 72"/>
          <p:cNvGrpSpPr/>
          <p:nvPr/>
        </p:nvGrpSpPr>
        <p:grpSpPr>
          <a:xfrm>
            <a:off x="0" y="6418263"/>
            <a:ext cx="9144000" cy="412090"/>
            <a:chOff x="0" y="6418263"/>
            <a:chExt cx="9144000" cy="412090"/>
          </a:xfrm>
        </p:grpSpPr>
        <p:sp>
          <p:nvSpPr>
            <p:cNvPr id="49" name="Овал 48"/>
            <p:cNvSpPr/>
            <p:nvPr/>
          </p:nvSpPr>
          <p:spPr bwMode="auto">
            <a:xfrm>
              <a:off x="236538" y="6434138"/>
              <a:ext cx="504825" cy="358775"/>
            </a:xfrm>
            <a:prstGeom prst="ellipse">
              <a:avLst/>
            </a:prstGeom>
            <a:solidFill>
              <a:srgbClr val="C25552"/>
            </a:solidFill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200" b="1" dirty="0" smtClean="0">
                  <a:latin typeface="Arial" pitchFamily="34" charset="0"/>
                  <a:cs typeface="Arial" pitchFamily="34" charset="0"/>
                </a:rPr>
                <a:t>8</a:t>
              </a:r>
              <a:endParaRPr lang="ru-RU" sz="1200" b="1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52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604448" y="6446569"/>
              <a:ext cx="360040" cy="383784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2000"/>
                  </a:schemeClr>
                </a:gs>
                <a:gs pos="50000">
                  <a:schemeClr val="accent1">
                    <a:tint val="44500"/>
                    <a:satMod val="160000"/>
                    <a:alpha val="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  <a:ln w="9525">
              <a:gradFill>
                <a:gsLst>
                  <a:gs pos="0">
                    <a:schemeClr val="accent1">
                      <a:tint val="66000"/>
                      <a:satMod val="160000"/>
                      <a:alpha val="2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0"/>
                    </a:schemeClr>
                  </a:gs>
                  <a:gs pos="100000">
                    <a:schemeClr val="accent1">
                      <a:tint val="23500"/>
                      <a:satMod val="160000"/>
                      <a:alpha val="0"/>
                    </a:schemeClr>
                  </a:gs>
                </a:gsLst>
                <a:lin ang="5400000" scaled="0"/>
              </a:gradFill>
              <a:miter lim="800000"/>
              <a:headEnd/>
              <a:tailEnd/>
            </a:ln>
            <a:effectLst/>
          </p:spPr>
        </p:pic>
        <p:sp>
          <p:nvSpPr>
            <p:cNvPr id="56" name="Прямоугольник 55"/>
            <p:cNvSpPr>
              <a:spLocks noChangeArrowheads="1"/>
            </p:cNvSpPr>
            <p:nvPr/>
          </p:nvSpPr>
          <p:spPr bwMode="auto">
            <a:xfrm>
              <a:off x="0" y="6513513"/>
              <a:ext cx="9144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200" dirty="0">
                  <a:solidFill>
                    <a:srgbClr val="EA3800"/>
                  </a:solidFill>
                  <a:latin typeface="Arial" pitchFamily="34" charset="0"/>
                  <a:cs typeface="Arial" pitchFamily="34" charset="0"/>
                </a:rPr>
                <a:t>МИНИСТЕРСТВО СЕЛЬСКОГО ХОЗЯЙСТВА РОССИЙСКОЙ ФЕДЕРАЦИИ </a:t>
              </a:r>
            </a:p>
          </p:txBody>
        </p:sp>
        <p:cxnSp>
          <p:nvCxnSpPr>
            <p:cNvPr id="58" name="Прямая соединительная линия 57"/>
            <p:cNvCxnSpPr/>
            <p:nvPr/>
          </p:nvCxnSpPr>
          <p:spPr>
            <a:xfrm>
              <a:off x="179388" y="6418263"/>
              <a:ext cx="8767762" cy="0"/>
            </a:xfrm>
            <a:prstGeom prst="line">
              <a:avLst/>
            </a:prstGeom>
            <a:ln w="15875">
              <a:solidFill>
                <a:srgbClr val="E55427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8" name="Блок-схема: альтернативный процесс 67"/>
          <p:cNvSpPr/>
          <p:nvPr/>
        </p:nvSpPr>
        <p:spPr>
          <a:xfrm>
            <a:off x="1485900" y="4753198"/>
            <a:ext cx="6191250" cy="216000"/>
          </a:xfrm>
          <a:prstGeom prst="flowChartAlternateProcess">
            <a:avLst/>
          </a:prstGeom>
          <a:solidFill>
            <a:srgbClr val="87A846"/>
          </a:solidFill>
          <a:ln w="19050">
            <a:solidFill>
              <a:srgbClr val="77933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ФИНАНСИРОВАНИЕ</a:t>
            </a:r>
          </a:p>
        </p:txBody>
      </p:sp>
      <p:sp>
        <p:nvSpPr>
          <p:cNvPr id="60" name="Блок-схема: альтернативный процесс 59"/>
          <p:cNvSpPr/>
          <p:nvPr/>
        </p:nvSpPr>
        <p:spPr>
          <a:xfrm>
            <a:off x="1466850" y="764828"/>
            <a:ext cx="6191250" cy="215900"/>
          </a:xfrm>
          <a:prstGeom prst="flowChartAlternateProcess">
            <a:avLst/>
          </a:prstGeom>
          <a:solidFill>
            <a:srgbClr val="F4740A"/>
          </a:solidFill>
          <a:ln w="19050">
            <a:solidFill>
              <a:srgbClr val="E46C0A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МЕРОПРИЯТИЯ</a:t>
            </a:r>
          </a:p>
        </p:txBody>
      </p:sp>
      <p:cxnSp>
        <p:nvCxnSpPr>
          <p:cNvPr id="73" name="Прямая соединительная линия 72"/>
          <p:cNvCxnSpPr/>
          <p:nvPr/>
        </p:nvCxnSpPr>
        <p:spPr>
          <a:xfrm>
            <a:off x="4716016" y="5373216"/>
            <a:ext cx="0" cy="648072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Прямоугольник 53"/>
          <p:cNvSpPr/>
          <p:nvPr/>
        </p:nvSpPr>
        <p:spPr>
          <a:xfrm>
            <a:off x="89938" y="6165304"/>
            <a:ext cx="894655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* </a:t>
            </a:r>
            <a:r>
              <a:rPr lang="en-US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ru-RU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в  соответствии с ФЗ от 02.12.2013 № 349-ФЗ «О федеральном бюджете на 2014 год и на плановый период 2015 и 2016 годов»</a:t>
            </a:r>
            <a:endParaRPr lang="ru-RU" sz="9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Скругленный прямоугольник 54"/>
          <p:cNvSpPr/>
          <p:nvPr/>
        </p:nvSpPr>
        <p:spPr>
          <a:xfrm>
            <a:off x="177552" y="4559300"/>
            <a:ext cx="8789551" cy="1533997"/>
          </a:xfrm>
          <a:prstGeom prst="roundRect">
            <a:avLst>
              <a:gd name="adj" fmla="val 11638"/>
            </a:avLst>
          </a:prstGeom>
          <a:solidFill>
            <a:schemeClr val="bg1">
              <a:lumMod val="95000"/>
            </a:schemeClr>
          </a:solidFill>
          <a:ln w="19050">
            <a:solidFill>
              <a:srgbClr val="77933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168676" y="866775"/>
            <a:ext cx="8798428" cy="3457575"/>
          </a:xfrm>
          <a:prstGeom prst="roundRect">
            <a:avLst>
              <a:gd name="adj" fmla="val 4316"/>
            </a:avLst>
          </a:prstGeom>
          <a:solidFill>
            <a:schemeClr val="bg1">
              <a:lumMod val="95000"/>
            </a:schemeClr>
          </a:solidFill>
          <a:ln w="19050">
            <a:solidFill>
              <a:srgbClr val="E46C0A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3" name="AutoShape 3"/>
          <p:cNvSpPr>
            <a:spLocks noChangeArrowheads="1"/>
          </p:cNvSpPr>
          <p:nvPr/>
        </p:nvSpPr>
        <p:spPr bwMode="auto">
          <a:xfrm>
            <a:off x="145604" y="116631"/>
            <a:ext cx="8858250" cy="576000"/>
          </a:xfrm>
          <a:prstGeom prst="roundRect">
            <a:avLst>
              <a:gd name="adj" fmla="val 16667"/>
            </a:avLst>
          </a:prstGeom>
          <a:solidFill>
            <a:srgbClr val="E55427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ПОДПРОГРАММА </a:t>
            </a:r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«РАЗВИТИЕ МЯСНОГО СКОТОВОДСТВА»</a:t>
            </a:r>
          </a:p>
        </p:txBody>
      </p:sp>
      <p:sp>
        <p:nvSpPr>
          <p:cNvPr id="19" name="Блок-схема: альтернативный процесс 18"/>
          <p:cNvSpPr/>
          <p:nvPr/>
        </p:nvSpPr>
        <p:spPr>
          <a:xfrm>
            <a:off x="683568" y="2240724"/>
            <a:ext cx="8078400" cy="720080"/>
          </a:xfrm>
          <a:prstGeom prst="flowChartAlternateProcess">
            <a:avLst/>
          </a:prstGeom>
          <a:gradFill flip="none" rotWithShape="1">
            <a:gsLst>
              <a:gs pos="100000">
                <a:schemeClr val="accent6">
                  <a:lumMod val="20000"/>
                  <a:lumOff val="80000"/>
                </a:schemeClr>
              </a:gs>
              <a:gs pos="31000">
                <a:schemeClr val="accent6">
                  <a:lumMod val="40000"/>
                  <a:lumOff val="60000"/>
                </a:schemeClr>
              </a:gs>
            </a:gsLst>
            <a:lin ang="13500000" scaled="1"/>
            <a:tileRect/>
          </a:gradFill>
          <a:ln w="12700">
            <a:solidFill>
              <a:srgbClr val="B05408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defRPr/>
            </a:pPr>
            <a:r>
              <a:rPr lang="ru-RU" sz="12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Поддержка экономически значимых программ субъектов Российской Федерации по развитию мясного скотоводства</a:t>
            </a:r>
          </a:p>
        </p:txBody>
      </p:sp>
      <p:sp>
        <p:nvSpPr>
          <p:cNvPr id="23" name="Блок-схема: альтернативный процесс 22"/>
          <p:cNvSpPr/>
          <p:nvPr/>
        </p:nvSpPr>
        <p:spPr>
          <a:xfrm>
            <a:off x="683568" y="3276387"/>
            <a:ext cx="8078400" cy="720000"/>
          </a:xfrm>
          <a:prstGeom prst="flowChartAlternateProcess">
            <a:avLst/>
          </a:prstGeom>
          <a:gradFill flip="none" rotWithShape="1">
            <a:gsLst>
              <a:gs pos="100000">
                <a:schemeClr val="accent6">
                  <a:lumMod val="20000"/>
                  <a:lumOff val="80000"/>
                </a:schemeClr>
              </a:gs>
              <a:gs pos="31000">
                <a:schemeClr val="accent6">
                  <a:lumMod val="40000"/>
                  <a:lumOff val="60000"/>
                </a:schemeClr>
              </a:gs>
            </a:gsLst>
            <a:lin ang="13500000" scaled="1"/>
            <a:tileRect/>
          </a:gradFill>
          <a:ln w="12700">
            <a:solidFill>
              <a:srgbClr val="B05408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defRPr/>
            </a:pPr>
            <a:r>
              <a:rPr lang="ru-RU" sz="12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Субсидирование части процентной ставки по инвестиционным кредитам на строительство и реконструкцию объектов мясного скотоводства</a:t>
            </a:r>
          </a:p>
        </p:txBody>
      </p:sp>
      <p:sp>
        <p:nvSpPr>
          <p:cNvPr id="42" name="Овал 41"/>
          <p:cNvSpPr/>
          <p:nvPr/>
        </p:nvSpPr>
        <p:spPr>
          <a:xfrm>
            <a:off x="319075" y="1448924"/>
            <a:ext cx="216000" cy="216000"/>
          </a:xfrm>
          <a:prstGeom prst="ellipse">
            <a:avLst/>
          </a:prstGeom>
          <a:gradFill flip="none" rotWithShape="1">
            <a:gsLst>
              <a:gs pos="100000">
                <a:schemeClr val="accent6">
                  <a:lumMod val="20000"/>
                  <a:lumOff val="80000"/>
                </a:schemeClr>
              </a:gs>
              <a:gs pos="31000">
                <a:schemeClr val="accent6">
                  <a:lumMod val="40000"/>
                  <a:lumOff val="60000"/>
                </a:schemeClr>
              </a:gs>
            </a:gsLst>
            <a:lin ang="13500000" scaled="1"/>
            <a:tileRect/>
          </a:gradFill>
          <a:ln w="12700">
            <a:solidFill>
              <a:srgbClr val="B05408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20000"/>
              </a:spcBef>
              <a:defRPr/>
            </a:pPr>
            <a:endParaRPr lang="ru-RU" sz="1100" b="1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Овал 43"/>
          <p:cNvSpPr/>
          <p:nvPr/>
        </p:nvSpPr>
        <p:spPr>
          <a:xfrm>
            <a:off x="319075" y="2473733"/>
            <a:ext cx="216000" cy="216000"/>
          </a:xfrm>
          <a:prstGeom prst="ellipse">
            <a:avLst/>
          </a:prstGeom>
          <a:gradFill flip="none" rotWithShape="1">
            <a:gsLst>
              <a:gs pos="100000">
                <a:schemeClr val="accent6">
                  <a:lumMod val="20000"/>
                  <a:lumOff val="80000"/>
                </a:schemeClr>
              </a:gs>
              <a:gs pos="31000">
                <a:schemeClr val="accent6">
                  <a:lumMod val="40000"/>
                  <a:lumOff val="60000"/>
                </a:schemeClr>
              </a:gs>
            </a:gsLst>
            <a:lin ang="13500000" scaled="1"/>
            <a:tileRect/>
          </a:gradFill>
          <a:ln w="12700">
            <a:solidFill>
              <a:srgbClr val="B05408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20000"/>
              </a:spcBef>
              <a:defRPr/>
            </a:pPr>
            <a:endParaRPr lang="ru-RU" sz="1100" b="1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Овал 44"/>
          <p:cNvSpPr/>
          <p:nvPr/>
        </p:nvSpPr>
        <p:spPr>
          <a:xfrm>
            <a:off x="319075" y="3519594"/>
            <a:ext cx="216000" cy="216000"/>
          </a:xfrm>
          <a:prstGeom prst="ellipse">
            <a:avLst/>
          </a:prstGeom>
          <a:gradFill flip="none" rotWithShape="1">
            <a:gsLst>
              <a:gs pos="100000">
                <a:schemeClr val="accent6">
                  <a:lumMod val="20000"/>
                  <a:lumOff val="80000"/>
                </a:schemeClr>
              </a:gs>
              <a:gs pos="31000">
                <a:schemeClr val="accent6">
                  <a:lumMod val="40000"/>
                  <a:lumOff val="60000"/>
                </a:schemeClr>
              </a:gs>
            </a:gsLst>
            <a:lin ang="13500000" scaled="1"/>
            <a:tileRect/>
          </a:gradFill>
          <a:ln w="12700">
            <a:solidFill>
              <a:srgbClr val="B05408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20000"/>
              </a:spcBef>
              <a:defRPr/>
            </a:pPr>
            <a:endParaRPr lang="ru-RU" sz="1100" b="1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Блок-схема: альтернативный процесс 56"/>
          <p:cNvSpPr/>
          <p:nvPr/>
        </p:nvSpPr>
        <p:spPr>
          <a:xfrm>
            <a:off x="683568" y="1196752"/>
            <a:ext cx="8078400" cy="720000"/>
          </a:xfrm>
          <a:prstGeom prst="flowChartAlternateProcess">
            <a:avLst/>
          </a:prstGeom>
          <a:gradFill flip="none" rotWithShape="1">
            <a:gsLst>
              <a:gs pos="100000">
                <a:schemeClr val="accent6">
                  <a:lumMod val="20000"/>
                  <a:lumOff val="80000"/>
                </a:schemeClr>
              </a:gs>
              <a:gs pos="31000">
                <a:schemeClr val="accent6">
                  <a:lumMod val="40000"/>
                  <a:lumOff val="60000"/>
                </a:schemeClr>
              </a:gs>
            </a:gsLst>
            <a:lin ang="13500000" scaled="1"/>
            <a:tileRect/>
          </a:gradFill>
          <a:ln w="12700">
            <a:solidFill>
              <a:srgbClr val="B05408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12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Развитие племенной базы мясного скотоводства</a:t>
            </a:r>
          </a:p>
        </p:txBody>
      </p:sp>
      <p:grpSp>
        <p:nvGrpSpPr>
          <p:cNvPr id="2" name="Группа 33"/>
          <p:cNvGrpSpPr/>
          <p:nvPr/>
        </p:nvGrpSpPr>
        <p:grpSpPr>
          <a:xfrm>
            <a:off x="0" y="6418263"/>
            <a:ext cx="9144000" cy="412090"/>
            <a:chOff x="0" y="6418263"/>
            <a:chExt cx="9144000" cy="412090"/>
          </a:xfrm>
        </p:grpSpPr>
        <p:sp>
          <p:nvSpPr>
            <p:cNvPr id="39" name="Овал 38"/>
            <p:cNvSpPr/>
            <p:nvPr/>
          </p:nvSpPr>
          <p:spPr bwMode="auto">
            <a:xfrm>
              <a:off x="236538" y="6434138"/>
              <a:ext cx="504825" cy="358775"/>
            </a:xfrm>
            <a:prstGeom prst="ellipse">
              <a:avLst/>
            </a:prstGeom>
            <a:solidFill>
              <a:srgbClr val="C25552"/>
            </a:solidFill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200" b="1" dirty="0" smtClean="0">
                  <a:latin typeface="Arial" pitchFamily="34" charset="0"/>
                  <a:cs typeface="Arial" pitchFamily="34" charset="0"/>
                </a:rPr>
                <a:t>9</a:t>
              </a:r>
              <a:endParaRPr lang="ru-RU" sz="1200" b="1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40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604448" y="6446569"/>
              <a:ext cx="360040" cy="383784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2000"/>
                  </a:schemeClr>
                </a:gs>
                <a:gs pos="50000">
                  <a:schemeClr val="accent1">
                    <a:tint val="44500"/>
                    <a:satMod val="160000"/>
                    <a:alpha val="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  <a:ln w="9525">
              <a:gradFill>
                <a:gsLst>
                  <a:gs pos="0">
                    <a:schemeClr val="accent1">
                      <a:tint val="66000"/>
                      <a:satMod val="160000"/>
                      <a:alpha val="2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0"/>
                    </a:schemeClr>
                  </a:gs>
                  <a:gs pos="100000">
                    <a:schemeClr val="accent1">
                      <a:tint val="23500"/>
                      <a:satMod val="160000"/>
                      <a:alpha val="0"/>
                    </a:schemeClr>
                  </a:gs>
                </a:gsLst>
                <a:lin ang="5400000" scaled="0"/>
              </a:gradFill>
              <a:miter lim="800000"/>
              <a:headEnd/>
              <a:tailEnd/>
            </a:ln>
            <a:effectLst/>
          </p:spPr>
        </p:pic>
        <p:sp>
          <p:nvSpPr>
            <p:cNvPr id="41" name="Прямоугольник 40"/>
            <p:cNvSpPr>
              <a:spLocks noChangeArrowheads="1"/>
            </p:cNvSpPr>
            <p:nvPr/>
          </p:nvSpPr>
          <p:spPr bwMode="auto">
            <a:xfrm>
              <a:off x="0" y="6513513"/>
              <a:ext cx="9144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200" dirty="0">
                  <a:solidFill>
                    <a:srgbClr val="EA3800"/>
                  </a:solidFill>
                  <a:latin typeface="Arial" pitchFamily="34" charset="0"/>
                  <a:cs typeface="Arial" pitchFamily="34" charset="0"/>
                </a:rPr>
                <a:t>МИНИСТЕРСТВО СЕЛЬСКОГО ХОЗЯЙСТВА РОССИЙСКОЙ ФЕДЕРАЦИИ </a:t>
              </a:r>
            </a:p>
          </p:txBody>
        </p:sp>
        <p:cxnSp>
          <p:nvCxnSpPr>
            <p:cNvPr id="46" name="Прямая соединительная линия 45"/>
            <p:cNvCxnSpPr/>
            <p:nvPr/>
          </p:nvCxnSpPr>
          <p:spPr>
            <a:xfrm>
              <a:off x="179388" y="6418263"/>
              <a:ext cx="8767762" cy="0"/>
            </a:xfrm>
            <a:prstGeom prst="line">
              <a:avLst/>
            </a:prstGeom>
            <a:ln w="15875">
              <a:solidFill>
                <a:srgbClr val="E55427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Блок-схема: альтернативный процесс 52"/>
          <p:cNvSpPr/>
          <p:nvPr/>
        </p:nvSpPr>
        <p:spPr>
          <a:xfrm>
            <a:off x="1475656" y="764704"/>
            <a:ext cx="6191250" cy="215900"/>
          </a:xfrm>
          <a:prstGeom prst="flowChartAlternateProcess">
            <a:avLst/>
          </a:prstGeom>
          <a:solidFill>
            <a:srgbClr val="F4740A"/>
          </a:solidFill>
          <a:ln w="19050">
            <a:solidFill>
              <a:srgbClr val="E46C0A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МЕРОПРИЯТИЯ</a:t>
            </a:r>
          </a:p>
        </p:txBody>
      </p:sp>
      <p:sp>
        <p:nvSpPr>
          <p:cNvPr id="50" name="Блок-схема: альтернативный процесс 49"/>
          <p:cNvSpPr/>
          <p:nvPr/>
        </p:nvSpPr>
        <p:spPr>
          <a:xfrm>
            <a:off x="1475656" y="4446077"/>
            <a:ext cx="6191250" cy="215900"/>
          </a:xfrm>
          <a:prstGeom prst="flowChartAlternateProcess">
            <a:avLst/>
          </a:prstGeom>
          <a:solidFill>
            <a:srgbClr val="87A846"/>
          </a:solidFill>
          <a:ln w="19050">
            <a:solidFill>
              <a:srgbClr val="77933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ФИНАНСИРОВАНИЕ</a:t>
            </a:r>
          </a:p>
        </p:txBody>
      </p:sp>
      <p:graphicFrame>
        <p:nvGraphicFramePr>
          <p:cNvPr id="51" name="Таблица 50"/>
          <p:cNvGraphicFramePr>
            <a:graphicFrameLocks noGrp="1"/>
          </p:cNvGraphicFramePr>
          <p:nvPr/>
        </p:nvGraphicFramePr>
        <p:xfrm>
          <a:off x="1043608" y="4653137"/>
          <a:ext cx="6984776" cy="14308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6064"/>
                <a:gridCol w="3816424"/>
                <a:gridCol w="2592288"/>
              </a:tblGrid>
              <a:tr h="285100">
                <a:tc>
                  <a:txBody>
                    <a:bodyPr/>
                    <a:lstStyle/>
                    <a:p>
                      <a:pPr algn="ctr"/>
                      <a:endParaRPr lang="ru-RU" sz="11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ВСЕГО</a:t>
                      </a:r>
                      <a:r>
                        <a:rPr lang="ru-RU" sz="1100" b="1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за 2013 – 2020 годы – </a:t>
                      </a:r>
                      <a:r>
                        <a:rPr lang="ru-RU" sz="12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62,04</a:t>
                      </a:r>
                      <a:r>
                        <a:rPr lang="ru-RU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млрд. руб.</a:t>
                      </a:r>
                      <a:endParaRPr lang="ru-RU" sz="11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4939">
                <a:tc>
                  <a:txBody>
                    <a:bodyPr/>
                    <a:lstStyle/>
                    <a:p>
                      <a:pPr algn="ctr"/>
                      <a:endParaRPr lang="ru-RU" sz="11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в том числе по годам</a:t>
                      </a:r>
                      <a:r>
                        <a:rPr lang="en-US" sz="105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:</a:t>
                      </a:r>
                      <a:endParaRPr lang="ru-RU" sz="105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6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2013 год – </a:t>
                      </a:r>
                      <a:r>
                        <a:rPr lang="en-US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4,90</a:t>
                      </a:r>
                      <a:r>
                        <a:rPr lang="ru-RU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млрд. руб. </a:t>
                      </a:r>
                    </a:p>
                  </a:txBody>
                  <a:tcPr marL="72000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2017 </a:t>
                      </a: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год </a:t>
                      </a:r>
                      <a:r>
                        <a:rPr lang="ru-RU" sz="11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 </a:t>
                      </a:r>
                      <a:r>
                        <a:rPr lang="ru-RU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8,36</a:t>
                      </a:r>
                      <a:r>
                        <a:rPr lang="ru-RU" sz="11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млрд. руб.</a:t>
                      </a:r>
                    </a:p>
                  </a:txBody>
                  <a:tcPr marL="72000" marR="0" marT="0" marB="0" anchor="ctr"/>
                </a:tc>
              </a:tr>
              <a:tr h="226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 год – </a:t>
                      </a:r>
                      <a:r>
                        <a:rPr lang="ru-RU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6,74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млрд. руб. *</a:t>
                      </a:r>
                    </a:p>
                  </a:txBody>
                  <a:tcPr marL="72000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2018 </a:t>
                      </a: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год </a:t>
                      </a:r>
                      <a:r>
                        <a:rPr lang="ru-RU" sz="11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 </a:t>
                      </a:r>
                      <a:r>
                        <a:rPr lang="ru-RU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8,72</a:t>
                      </a:r>
                      <a:r>
                        <a:rPr lang="ru-RU" sz="11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млрд. руб.</a:t>
                      </a:r>
                    </a:p>
                  </a:txBody>
                  <a:tcPr marL="72000" marR="0" marT="0" marB="0" anchor="ctr"/>
                </a:tc>
              </a:tr>
              <a:tr h="226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2015 год – </a:t>
                      </a:r>
                      <a:r>
                        <a:rPr lang="ru-RU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7,33 </a:t>
                      </a: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млрд. руб. *</a:t>
                      </a:r>
                    </a:p>
                  </a:txBody>
                  <a:tcPr marL="72000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2019 </a:t>
                      </a: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год </a:t>
                      </a:r>
                      <a:r>
                        <a:rPr lang="ru-RU" sz="11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 </a:t>
                      </a:r>
                      <a:r>
                        <a:rPr lang="ru-RU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9,11</a:t>
                      </a:r>
                      <a:r>
                        <a:rPr lang="ru-RU" sz="11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млрд. руб.</a:t>
                      </a:r>
                    </a:p>
                  </a:txBody>
                  <a:tcPr marL="72000" marR="0" marT="0" marB="0" anchor="ctr"/>
                </a:tc>
              </a:tr>
              <a:tr h="226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2016 год – </a:t>
                      </a:r>
                      <a:r>
                        <a:rPr lang="ru-RU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7,33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млрд. руб. *</a:t>
                      </a:r>
                      <a:endParaRPr lang="ru-RU" sz="11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2020 </a:t>
                      </a: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год </a:t>
                      </a:r>
                      <a:r>
                        <a:rPr lang="ru-RU" sz="11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 </a:t>
                      </a:r>
                      <a:r>
                        <a:rPr lang="ru-RU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9,55 </a:t>
                      </a:r>
                      <a:r>
                        <a:rPr lang="ru-RU" sz="11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млрд. руб.</a:t>
                      </a:r>
                    </a:p>
                  </a:txBody>
                  <a:tcPr marL="72000" marR="0" marT="0" marB="0" anchor="ctr"/>
                </a:tc>
              </a:tr>
              <a:tr h="70864">
                <a:tc>
                  <a:txBody>
                    <a:bodyPr/>
                    <a:lstStyle/>
                    <a:p>
                      <a:pPr algn="l"/>
                      <a:endParaRPr lang="ru-RU" sz="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/>
                      <a:endParaRPr lang="ru-RU" sz="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" b="1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24" name="Прямоугольник 23"/>
          <p:cNvSpPr/>
          <p:nvPr/>
        </p:nvSpPr>
        <p:spPr>
          <a:xfrm>
            <a:off x="89938" y="6165304"/>
            <a:ext cx="894655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* </a:t>
            </a:r>
            <a:r>
              <a:rPr lang="en-US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ru-RU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в  соответствии с ФЗ от 02.12.2013 № 349-ФЗ «О федеральном бюджете на 2014 год и на плановый период 2015 и 2016 годов»</a:t>
            </a:r>
            <a:endParaRPr lang="ru-RU" sz="9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Скругленный прямоугольник 53"/>
          <p:cNvSpPr/>
          <p:nvPr/>
        </p:nvSpPr>
        <p:spPr>
          <a:xfrm>
            <a:off x="177552" y="4559300"/>
            <a:ext cx="8789551" cy="1533997"/>
          </a:xfrm>
          <a:prstGeom prst="roundRect">
            <a:avLst>
              <a:gd name="adj" fmla="val 11638"/>
            </a:avLst>
          </a:prstGeom>
          <a:solidFill>
            <a:schemeClr val="bg1">
              <a:lumMod val="95000"/>
            </a:schemeClr>
          </a:solidFill>
          <a:ln w="19050">
            <a:solidFill>
              <a:srgbClr val="77933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168676" y="866775"/>
            <a:ext cx="8798428" cy="3457575"/>
          </a:xfrm>
          <a:prstGeom prst="roundRect">
            <a:avLst>
              <a:gd name="adj" fmla="val 4316"/>
            </a:avLst>
          </a:prstGeom>
          <a:solidFill>
            <a:schemeClr val="bg1">
              <a:lumMod val="95000"/>
            </a:schemeClr>
          </a:solidFill>
          <a:ln w="19050">
            <a:solidFill>
              <a:srgbClr val="E46C0A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3" name="AutoShape 3"/>
          <p:cNvSpPr>
            <a:spLocks noChangeArrowheads="1"/>
          </p:cNvSpPr>
          <p:nvPr/>
        </p:nvSpPr>
        <p:spPr bwMode="auto">
          <a:xfrm>
            <a:off x="145604" y="116631"/>
            <a:ext cx="8858250" cy="576000"/>
          </a:xfrm>
          <a:prstGeom prst="roundRect">
            <a:avLst>
              <a:gd name="adj" fmla="val 16667"/>
            </a:avLst>
          </a:prstGeom>
          <a:solidFill>
            <a:srgbClr val="E55427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ПОДПРОГРАММА </a:t>
            </a:r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«ПОДДЕРЖКА МАЛЫХ ФОРМ ХОЗЯЙСТВОВАНИЯ»</a:t>
            </a:r>
          </a:p>
        </p:txBody>
      </p:sp>
      <p:sp>
        <p:nvSpPr>
          <p:cNvPr id="42" name="Овал 41"/>
          <p:cNvSpPr/>
          <p:nvPr/>
        </p:nvSpPr>
        <p:spPr>
          <a:xfrm>
            <a:off x="314563" y="2155093"/>
            <a:ext cx="216000" cy="216000"/>
          </a:xfrm>
          <a:prstGeom prst="ellipse">
            <a:avLst/>
          </a:prstGeom>
          <a:gradFill flip="none" rotWithShape="1">
            <a:gsLst>
              <a:gs pos="100000">
                <a:schemeClr val="accent6">
                  <a:lumMod val="20000"/>
                  <a:lumOff val="80000"/>
                </a:schemeClr>
              </a:gs>
              <a:gs pos="31000">
                <a:schemeClr val="accent6">
                  <a:lumMod val="40000"/>
                  <a:lumOff val="60000"/>
                </a:schemeClr>
              </a:gs>
            </a:gsLst>
            <a:lin ang="13500000" scaled="1"/>
            <a:tileRect/>
          </a:gradFill>
          <a:ln w="12700">
            <a:solidFill>
              <a:srgbClr val="B05408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20000"/>
              </a:spcBef>
              <a:defRPr/>
            </a:pPr>
            <a:endParaRPr lang="ru-RU" sz="1100" b="1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Овал 43"/>
          <p:cNvSpPr/>
          <p:nvPr/>
        </p:nvSpPr>
        <p:spPr>
          <a:xfrm>
            <a:off x="314563" y="2913273"/>
            <a:ext cx="216000" cy="216000"/>
          </a:xfrm>
          <a:prstGeom prst="ellipse">
            <a:avLst/>
          </a:prstGeom>
          <a:gradFill flip="none" rotWithShape="1">
            <a:gsLst>
              <a:gs pos="100000">
                <a:schemeClr val="accent6">
                  <a:lumMod val="20000"/>
                  <a:lumOff val="80000"/>
                </a:schemeClr>
              </a:gs>
              <a:gs pos="31000">
                <a:schemeClr val="accent6">
                  <a:lumMod val="40000"/>
                  <a:lumOff val="60000"/>
                </a:schemeClr>
              </a:gs>
            </a:gsLst>
            <a:lin ang="13500000" scaled="1"/>
            <a:tileRect/>
          </a:gradFill>
          <a:ln w="12700">
            <a:solidFill>
              <a:srgbClr val="B05408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20000"/>
              </a:spcBef>
              <a:defRPr/>
            </a:pPr>
            <a:endParaRPr lang="ru-RU" sz="1100" b="1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Овал 44"/>
          <p:cNvSpPr/>
          <p:nvPr/>
        </p:nvSpPr>
        <p:spPr>
          <a:xfrm>
            <a:off x="314563" y="3674731"/>
            <a:ext cx="216000" cy="216000"/>
          </a:xfrm>
          <a:prstGeom prst="ellipse">
            <a:avLst/>
          </a:prstGeom>
          <a:gradFill flip="none" rotWithShape="1">
            <a:gsLst>
              <a:gs pos="100000">
                <a:schemeClr val="accent6">
                  <a:lumMod val="20000"/>
                  <a:lumOff val="80000"/>
                </a:schemeClr>
              </a:gs>
              <a:gs pos="31000">
                <a:schemeClr val="accent6">
                  <a:lumMod val="40000"/>
                  <a:lumOff val="60000"/>
                </a:schemeClr>
              </a:gs>
            </a:gsLst>
            <a:lin ang="13500000" scaled="1"/>
            <a:tileRect/>
          </a:gradFill>
          <a:ln w="12700">
            <a:solidFill>
              <a:srgbClr val="B05408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20000"/>
              </a:spcBef>
              <a:defRPr/>
            </a:pPr>
            <a:endParaRPr lang="ru-RU" sz="1100" b="1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Блок-схема: альтернативный процесс 56"/>
          <p:cNvSpPr/>
          <p:nvPr/>
        </p:nvSpPr>
        <p:spPr>
          <a:xfrm>
            <a:off x="683568" y="1231689"/>
            <a:ext cx="8078400" cy="504056"/>
          </a:xfrm>
          <a:prstGeom prst="flowChartAlternateProcess">
            <a:avLst/>
          </a:prstGeom>
          <a:gradFill flip="none" rotWithShape="1">
            <a:gsLst>
              <a:gs pos="100000">
                <a:schemeClr val="accent6">
                  <a:lumMod val="20000"/>
                  <a:lumOff val="80000"/>
                </a:schemeClr>
              </a:gs>
              <a:gs pos="31000">
                <a:schemeClr val="accent6">
                  <a:lumMod val="40000"/>
                  <a:lumOff val="60000"/>
                </a:schemeClr>
              </a:gs>
            </a:gsLst>
            <a:lin ang="13500000" scaled="1"/>
            <a:tileRect/>
          </a:gradFill>
          <a:ln w="12700">
            <a:solidFill>
              <a:srgbClr val="B05408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12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Поддержка начинающих фермеров</a:t>
            </a:r>
          </a:p>
        </p:txBody>
      </p:sp>
      <p:sp>
        <p:nvSpPr>
          <p:cNvPr id="21" name="Блок-схема: альтернативный процесс 20"/>
          <p:cNvSpPr/>
          <p:nvPr/>
        </p:nvSpPr>
        <p:spPr>
          <a:xfrm>
            <a:off x="683568" y="1998377"/>
            <a:ext cx="8078400" cy="504000"/>
          </a:xfrm>
          <a:prstGeom prst="flowChartAlternateProcess">
            <a:avLst/>
          </a:prstGeom>
          <a:gradFill flip="none" rotWithShape="1">
            <a:gsLst>
              <a:gs pos="100000">
                <a:schemeClr val="accent6">
                  <a:lumMod val="20000"/>
                  <a:lumOff val="80000"/>
                </a:schemeClr>
              </a:gs>
              <a:gs pos="31000">
                <a:schemeClr val="accent6">
                  <a:lumMod val="40000"/>
                  <a:lumOff val="60000"/>
                </a:schemeClr>
              </a:gs>
            </a:gsLst>
            <a:lin ang="13500000" scaled="1"/>
            <a:tileRect/>
          </a:gradFill>
          <a:ln w="12700">
            <a:solidFill>
              <a:srgbClr val="B05408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defRPr/>
            </a:pPr>
            <a:r>
              <a:rPr lang="ru-RU" sz="12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Развитие семейных животноводческих ферм на базе крестьянских (фермерских) хозяйств</a:t>
            </a:r>
          </a:p>
        </p:txBody>
      </p:sp>
      <p:sp>
        <p:nvSpPr>
          <p:cNvPr id="22" name="Блок-схема: альтернативный процесс 21"/>
          <p:cNvSpPr/>
          <p:nvPr/>
        </p:nvSpPr>
        <p:spPr>
          <a:xfrm>
            <a:off x="683568" y="2769257"/>
            <a:ext cx="8078400" cy="504000"/>
          </a:xfrm>
          <a:prstGeom prst="flowChartAlternateProcess">
            <a:avLst/>
          </a:prstGeom>
          <a:gradFill flip="none" rotWithShape="1">
            <a:gsLst>
              <a:gs pos="100000">
                <a:schemeClr val="accent6">
                  <a:lumMod val="20000"/>
                  <a:lumOff val="80000"/>
                </a:schemeClr>
              </a:gs>
              <a:gs pos="31000">
                <a:schemeClr val="accent6">
                  <a:lumMod val="40000"/>
                  <a:lumOff val="60000"/>
                </a:schemeClr>
              </a:gs>
            </a:gsLst>
            <a:lin ang="13500000" scaled="1"/>
            <a:tileRect/>
          </a:gradFill>
          <a:ln w="12700">
            <a:solidFill>
              <a:srgbClr val="B05408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defRPr/>
            </a:pPr>
            <a:r>
              <a:rPr lang="ru-RU" sz="12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Государственная поддержка кредитования малых форм хозяйствования</a:t>
            </a:r>
          </a:p>
        </p:txBody>
      </p:sp>
      <p:sp>
        <p:nvSpPr>
          <p:cNvPr id="24" name="Блок-схема: альтернативный процесс 23"/>
          <p:cNvSpPr/>
          <p:nvPr/>
        </p:nvSpPr>
        <p:spPr>
          <a:xfrm>
            <a:off x="683568" y="3535945"/>
            <a:ext cx="8078400" cy="504000"/>
          </a:xfrm>
          <a:prstGeom prst="flowChartAlternateProcess">
            <a:avLst/>
          </a:prstGeom>
          <a:gradFill flip="none" rotWithShape="1">
            <a:gsLst>
              <a:gs pos="100000">
                <a:schemeClr val="accent6">
                  <a:lumMod val="20000"/>
                  <a:lumOff val="80000"/>
                </a:schemeClr>
              </a:gs>
              <a:gs pos="31000">
                <a:schemeClr val="accent6">
                  <a:lumMod val="40000"/>
                  <a:lumOff val="60000"/>
                </a:schemeClr>
              </a:gs>
            </a:gsLst>
            <a:lin ang="13500000" scaled="1"/>
            <a:tileRect/>
          </a:gradFill>
          <a:ln w="12700">
            <a:solidFill>
              <a:srgbClr val="B05408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defRPr/>
            </a:pPr>
            <a:r>
              <a:rPr lang="ru-RU" sz="12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smtClean="0">
                <a:solidFill>
                  <a:schemeClr val="tx1"/>
                </a:solidFill>
              </a:rPr>
              <a:t> </a:t>
            </a:r>
            <a:r>
              <a:rPr lang="ru-RU" sz="12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Оформление земельных участков в собственность крестьянских (фермерских) хозяйств</a:t>
            </a:r>
          </a:p>
        </p:txBody>
      </p:sp>
      <p:sp>
        <p:nvSpPr>
          <p:cNvPr id="25" name="Овал 24"/>
          <p:cNvSpPr/>
          <p:nvPr/>
        </p:nvSpPr>
        <p:spPr>
          <a:xfrm>
            <a:off x="314563" y="1388405"/>
            <a:ext cx="216000" cy="216000"/>
          </a:xfrm>
          <a:prstGeom prst="ellipse">
            <a:avLst/>
          </a:prstGeom>
          <a:gradFill flip="none" rotWithShape="1">
            <a:gsLst>
              <a:gs pos="100000">
                <a:schemeClr val="accent6">
                  <a:lumMod val="20000"/>
                  <a:lumOff val="80000"/>
                </a:schemeClr>
              </a:gs>
              <a:gs pos="31000">
                <a:schemeClr val="accent6">
                  <a:lumMod val="40000"/>
                  <a:lumOff val="60000"/>
                </a:schemeClr>
              </a:gs>
            </a:gsLst>
            <a:lin ang="13500000" scaled="1"/>
            <a:tileRect/>
          </a:gradFill>
          <a:ln w="12700">
            <a:solidFill>
              <a:srgbClr val="B05408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20000"/>
              </a:spcBef>
              <a:defRPr/>
            </a:pPr>
            <a:endParaRPr lang="ru-RU" sz="1100" b="1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Группа 29"/>
          <p:cNvGrpSpPr/>
          <p:nvPr/>
        </p:nvGrpSpPr>
        <p:grpSpPr>
          <a:xfrm>
            <a:off x="0" y="6418263"/>
            <a:ext cx="9144000" cy="412090"/>
            <a:chOff x="0" y="6418263"/>
            <a:chExt cx="9144000" cy="412090"/>
          </a:xfrm>
        </p:grpSpPr>
        <p:sp>
          <p:nvSpPr>
            <p:cNvPr id="31" name="Овал 30"/>
            <p:cNvSpPr/>
            <p:nvPr/>
          </p:nvSpPr>
          <p:spPr bwMode="auto">
            <a:xfrm>
              <a:off x="236538" y="6434138"/>
              <a:ext cx="504825" cy="358775"/>
            </a:xfrm>
            <a:prstGeom prst="ellipse">
              <a:avLst/>
            </a:prstGeom>
            <a:solidFill>
              <a:srgbClr val="C25552"/>
            </a:solidFill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200" b="1" dirty="0" smtClean="0">
                  <a:latin typeface="Arial" pitchFamily="34" charset="0"/>
                  <a:cs typeface="Arial" pitchFamily="34" charset="0"/>
                </a:rPr>
                <a:t>10</a:t>
              </a:r>
              <a:endParaRPr lang="ru-RU" sz="1200" b="1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32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604448" y="6446569"/>
              <a:ext cx="360040" cy="383784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2000"/>
                  </a:schemeClr>
                </a:gs>
                <a:gs pos="50000">
                  <a:schemeClr val="accent1">
                    <a:tint val="44500"/>
                    <a:satMod val="160000"/>
                    <a:alpha val="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  <a:ln w="9525">
              <a:gradFill>
                <a:gsLst>
                  <a:gs pos="0">
                    <a:schemeClr val="accent1">
                      <a:tint val="66000"/>
                      <a:satMod val="160000"/>
                      <a:alpha val="2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0"/>
                    </a:schemeClr>
                  </a:gs>
                  <a:gs pos="100000">
                    <a:schemeClr val="accent1">
                      <a:tint val="23500"/>
                      <a:satMod val="160000"/>
                      <a:alpha val="0"/>
                    </a:schemeClr>
                  </a:gs>
                </a:gsLst>
                <a:lin ang="5400000" scaled="0"/>
              </a:gradFill>
              <a:miter lim="800000"/>
              <a:headEnd/>
              <a:tailEnd/>
            </a:ln>
            <a:effectLst/>
          </p:spPr>
        </p:pic>
        <p:sp>
          <p:nvSpPr>
            <p:cNvPr id="33" name="Прямоугольник 32"/>
            <p:cNvSpPr>
              <a:spLocks noChangeArrowheads="1"/>
            </p:cNvSpPr>
            <p:nvPr/>
          </p:nvSpPr>
          <p:spPr bwMode="auto">
            <a:xfrm>
              <a:off x="0" y="6513513"/>
              <a:ext cx="9144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200" dirty="0">
                  <a:solidFill>
                    <a:srgbClr val="EA3800"/>
                  </a:solidFill>
                  <a:latin typeface="Arial" pitchFamily="34" charset="0"/>
                  <a:cs typeface="Arial" pitchFamily="34" charset="0"/>
                </a:rPr>
                <a:t>МИНИСТЕРСТВО СЕЛЬСКОГО ХОЗЯЙСТВА РОССИЙСКОЙ ФЕДЕРАЦИИ </a:t>
              </a:r>
            </a:p>
          </p:txBody>
        </p:sp>
        <p:cxnSp>
          <p:nvCxnSpPr>
            <p:cNvPr id="34" name="Прямая соединительная линия 33"/>
            <p:cNvCxnSpPr/>
            <p:nvPr/>
          </p:nvCxnSpPr>
          <p:spPr>
            <a:xfrm>
              <a:off x="179388" y="6418263"/>
              <a:ext cx="8767762" cy="0"/>
            </a:xfrm>
            <a:prstGeom prst="line">
              <a:avLst/>
            </a:prstGeom>
            <a:ln w="15875">
              <a:solidFill>
                <a:srgbClr val="E55427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Блок-схема: альтернативный процесс 50"/>
          <p:cNvSpPr/>
          <p:nvPr/>
        </p:nvSpPr>
        <p:spPr>
          <a:xfrm>
            <a:off x="1475656" y="764704"/>
            <a:ext cx="6191250" cy="215900"/>
          </a:xfrm>
          <a:prstGeom prst="flowChartAlternateProcess">
            <a:avLst/>
          </a:prstGeom>
          <a:solidFill>
            <a:srgbClr val="F4740A"/>
          </a:solidFill>
          <a:ln w="19050">
            <a:solidFill>
              <a:srgbClr val="E46C0A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МЕРОПРИЯТИЯ</a:t>
            </a:r>
          </a:p>
        </p:txBody>
      </p:sp>
      <p:sp>
        <p:nvSpPr>
          <p:cNvPr id="49" name="Блок-схема: альтернативный процесс 48"/>
          <p:cNvSpPr/>
          <p:nvPr/>
        </p:nvSpPr>
        <p:spPr>
          <a:xfrm>
            <a:off x="1475656" y="4446077"/>
            <a:ext cx="6191250" cy="215900"/>
          </a:xfrm>
          <a:prstGeom prst="flowChartAlternateProcess">
            <a:avLst/>
          </a:prstGeom>
          <a:solidFill>
            <a:srgbClr val="87A846"/>
          </a:solidFill>
          <a:ln w="19050">
            <a:solidFill>
              <a:srgbClr val="77933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ФИНАНСИРОВАНИЕ</a:t>
            </a:r>
          </a:p>
        </p:txBody>
      </p:sp>
      <p:graphicFrame>
        <p:nvGraphicFramePr>
          <p:cNvPr id="52" name="Таблица 51"/>
          <p:cNvGraphicFramePr>
            <a:graphicFrameLocks noGrp="1"/>
          </p:cNvGraphicFramePr>
          <p:nvPr/>
        </p:nvGraphicFramePr>
        <p:xfrm>
          <a:off x="1043608" y="4653137"/>
          <a:ext cx="6984776" cy="14308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6064"/>
                <a:gridCol w="3816424"/>
                <a:gridCol w="2592288"/>
              </a:tblGrid>
              <a:tr h="285100">
                <a:tc>
                  <a:txBody>
                    <a:bodyPr/>
                    <a:lstStyle/>
                    <a:p>
                      <a:pPr algn="ctr"/>
                      <a:endParaRPr lang="ru-RU" sz="11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ВСЕГО</a:t>
                      </a:r>
                      <a:r>
                        <a:rPr lang="ru-RU" sz="1100" b="1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за 2013 – 2020 годы – </a:t>
                      </a:r>
                      <a:r>
                        <a:rPr lang="ru-RU" sz="12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81,76</a:t>
                      </a:r>
                      <a:r>
                        <a:rPr lang="ru-RU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млрд. руб.</a:t>
                      </a:r>
                      <a:endParaRPr lang="ru-RU" sz="11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4939">
                <a:tc>
                  <a:txBody>
                    <a:bodyPr/>
                    <a:lstStyle/>
                    <a:p>
                      <a:pPr algn="ctr"/>
                      <a:endParaRPr lang="ru-RU" sz="11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в том числе по годам</a:t>
                      </a:r>
                      <a:r>
                        <a:rPr lang="en-US" sz="105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:</a:t>
                      </a:r>
                      <a:endParaRPr lang="ru-RU" sz="105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6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2013 год – </a:t>
                      </a:r>
                      <a:r>
                        <a:rPr lang="ru-RU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8,62 </a:t>
                      </a: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млрд. руб. </a:t>
                      </a:r>
                    </a:p>
                  </a:txBody>
                  <a:tcPr marL="72000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2017 </a:t>
                      </a: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год </a:t>
                      </a:r>
                      <a:r>
                        <a:rPr lang="ru-RU" sz="11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 </a:t>
                      </a:r>
                      <a:r>
                        <a:rPr lang="ru-RU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10,77</a:t>
                      </a:r>
                      <a:r>
                        <a:rPr lang="ru-RU" sz="11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млрд. руб.</a:t>
                      </a:r>
                    </a:p>
                  </a:txBody>
                  <a:tcPr marL="72000" marR="0" marT="0" marB="0" anchor="ctr"/>
                </a:tc>
              </a:tr>
              <a:tr h="226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 год – </a:t>
                      </a:r>
                      <a:r>
                        <a:rPr lang="ru-RU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8,19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млрд. руб. *</a:t>
                      </a:r>
                    </a:p>
                  </a:txBody>
                  <a:tcPr marL="72000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2018 </a:t>
                      </a: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год </a:t>
                      </a:r>
                      <a:r>
                        <a:rPr lang="ru-RU" sz="11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 </a:t>
                      </a:r>
                      <a:r>
                        <a:rPr lang="ru-RU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11,28</a:t>
                      </a:r>
                      <a:r>
                        <a:rPr lang="ru-RU" sz="11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млрд. руб.</a:t>
                      </a:r>
                    </a:p>
                  </a:txBody>
                  <a:tcPr marL="72000" marR="0" marT="0" marB="0" anchor="ctr"/>
                </a:tc>
              </a:tr>
              <a:tr h="226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2015 год – </a:t>
                      </a:r>
                      <a:r>
                        <a:rPr lang="ru-RU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9,42 </a:t>
                      </a: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млрд. руб. *</a:t>
                      </a:r>
                    </a:p>
                  </a:txBody>
                  <a:tcPr marL="72000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2019 </a:t>
                      </a: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год </a:t>
                      </a:r>
                      <a:r>
                        <a:rPr lang="ru-RU" sz="11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 </a:t>
                      </a:r>
                      <a:r>
                        <a:rPr lang="ru-RU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11,78</a:t>
                      </a:r>
                      <a:r>
                        <a:rPr lang="ru-RU" sz="11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млрд. руб.</a:t>
                      </a:r>
                    </a:p>
                  </a:txBody>
                  <a:tcPr marL="72000" marR="0" marT="0" marB="0" anchor="ctr"/>
                </a:tc>
              </a:tr>
              <a:tr h="226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2016 год – </a:t>
                      </a:r>
                      <a:r>
                        <a:rPr lang="ru-RU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9,42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млрд. руб. *</a:t>
                      </a:r>
                      <a:endParaRPr lang="ru-RU" sz="11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2020 </a:t>
                      </a:r>
                      <a:r>
                        <a:rPr lang="ru-RU" sz="11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год </a:t>
                      </a:r>
                      <a:r>
                        <a:rPr lang="ru-RU" sz="11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 </a:t>
                      </a:r>
                      <a:r>
                        <a:rPr lang="ru-RU" sz="11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12,27 </a:t>
                      </a:r>
                      <a:r>
                        <a:rPr lang="ru-RU" sz="1100" b="1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млрд. руб.</a:t>
                      </a:r>
                    </a:p>
                  </a:txBody>
                  <a:tcPr marL="72000" marR="0" marT="0" marB="0" anchor="ctr"/>
                </a:tc>
              </a:tr>
              <a:tr h="70864">
                <a:tc>
                  <a:txBody>
                    <a:bodyPr/>
                    <a:lstStyle/>
                    <a:p>
                      <a:pPr algn="l"/>
                      <a:endParaRPr lang="ru-RU" sz="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/>
                      <a:endParaRPr lang="ru-RU" sz="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" b="1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23" name="Прямоугольник 22"/>
          <p:cNvSpPr/>
          <p:nvPr/>
        </p:nvSpPr>
        <p:spPr>
          <a:xfrm>
            <a:off x="89938" y="6165304"/>
            <a:ext cx="894655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* </a:t>
            </a:r>
            <a:r>
              <a:rPr lang="en-US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ru-RU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в  соответствии с ФЗ от 02.12.2013 № 349-ФЗ «О федеральном бюджете на 2014 год и на плановый период 2015 и 2016 годов»</a:t>
            </a:r>
            <a:endParaRPr lang="ru-RU" sz="9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4895</TotalTime>
  <Words>2415</Words>
  <Application>Microsoft Office PowerPoint</Application>
  <PresentationFormat>Экран (4:3)</PresentationFormat>
  <Paragraphs>325</Paragraphs>
  <Slides>14</Slides>
  <Notes>14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Алексей А. Воронин</dc:creator>
  <cp:lastModifiedBy>Перепечаева Янина Александровна</cp:lastModifiedBy>
  <cp:revision>598</cp:revision>
  <dcterms:created xsi:type="dcterms:W3CDTF">2012-10-24T14:00:29Z</dcterms:created>
  <dcterms:modified xsi:type="dcterms:W3CDTF">2014-05-12T11:44:13Z</dcterms:modified>
</cp:coreProperties>
</file>